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79" r:id="rId8"/>
    <p:sldId id="262" r:id="rId9"/>
    <p:sldId id="263" r:id="rId10"/>
    <p:sldId id="264" r:id="rId11"/>
    <p:sldId id="265" r:id="rId12"/>
    <p:sldId id="285" r:id="rId13"/>
    <p:sldId id="266" r:id="rId14"/>
    <p:sldId id="267" r:id="rId15"/>
    <p:sldId id="280" r:id="rId16"/>
    <p:sldId id="269" r:id="rId17"/>
    <p:sldId id="270" r:id="rId18"/>
    <p:sldId id="281" r:id="rId19"/>
    <p:sldId id="271" r:id="rId20"/>
    <p:sldId id="272" r:id="rId21"/>
    <p:sldId id="273" r:id="rId22"/>
    <p:sldId id="276" r:id="rId23"/>
    <p:sldId id="277" r:id="rId24"/>
    <p:sldId id="282" r:id="rId25"/>
    <p:sldId id="284" r:id="rId26"/>
    <p:sldId id="278" r:id="rId27"/>
  </p:sldIdLst>
  <p:sldSz cx="9144000" cy="5143500" type="screen16x9"/>
  <p:notesSz cx="6858000" cy="9144000"/>
  <p:embeddedFontLst>
    <p:embeddedFont>
      <p:font typeface="Old Standard TT" panose="020B0604020202020204" charset="0"/>
      <p:regular r:id="rId29"/>
      <p:bold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3860" autoAdjust="0"/>
  </p:normalViewPr>
  <p:slideViewPr>
    <p:cSldViewPr snapToGrid="0">
      <p:cViewPr>
        <p:scale>
          <a:sx n="100" d="100"/>
          <a:sy n="100" d="100"/>
        </p:scale>
        <p:origin x="389"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958977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235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0"/>
        <p:cNvGrpSpPr/>
        <p:nvPr/>
      </p:nvGrpSpPr>
      <p:grpSpPr>
        <a:xfrm>
          <a:off x="0" y="0"/>
          <a:ext cx="0" cy="0"/>
          <a:chOff x="0" y="0"/>
          <a:chExt cx="0" cy="0"/>
        </a:xfrm>
      </p:grpSpPr>
      <p:cxnSp>
        <p:nvCxnSpPr>
          <p:cNvPr id="21" name="Google Shape;21;p4"/>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22" name="Google Shape;22;p4"/>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accent1"/>
              </a:buClr>
              <a:buSzPts val="1800"/>
              <a:buChar char="●"/>
              <a:defRPr>
                <a:solidFill>
                  <a:schemeClr val="accent1"/>
                </a:solidFill>
              </a:defRPr>
            </a:lvl1pPr>
            <a:lvl2pPr marL="914400" lvl="1" indent="-317500" algn="l">
              <a:lnSpc>
                <a:spcPct val="115000"/>
              </a:lnSpc>
              <a:spcBef>
                <a:spcPts val="1600"/>
              </a:spcBef>
              <a:spcAft>
                <a:spcPts val="0"/>
              </a:spcAft>
              <a:buClr>
                <a:schemeClr val="accent1"/>
              </a:buClr>
              <a:buSzPts val="1400"/>
              <a:buChar char="○"/>
              <a:defRPr>
                <a:solidFill>
                  <a:schemeClr val="accent1"/>
                </a:solidFill>
              </a:defRPr>
            </a:lvl2pPr>
            <a:lvl3pPr marL="1371600" lvl="2" indent="-317500" algn="l">
              <a:lnSpc>
                <a:spcPct val="115000"/>
              </a:lnSpc>
              <a:spcBef>
                <a:spcPts val="1600"/>
              </a:spcBef>
              <a:spcAft>
                <a:spcPts val="0"/>
              </a:spcAft>
              <a:buClr>
                <a:schemeClr val="accent1"/>
              </a:buClr>
              <a:buSzPts val="1400"/>
              <a:buChar char="■"/>
              <a:defRPr>
                <a:solidFill>
                  <a:schemeClr val="accent1"/>
                </a:solidFill>
              </a:defRPr>
            </a:lvl3pPr>
            <a:lvl4pPr marL="1828800" lvl="3" indent="-317500" algn="l">
              <a:lnSpc>
                <a:spcPct val="115000"/>
              </a:lnSpc>
              <a:spcBef>
                <a:spcPts val="1600"/>
              </a:spcBef>
              <a:spcAft>
                <a:spcPts val="0"/>
              </a:spcAft>
              <a:buClr>
                <a:schemeClr val="accent1"/>
              </a:buClr>
              <a:buSzPts val="1400"/>
              <a:buChar char="●"/>
              <a:defRPr>
                <a:solidFill>
                  <a:schemeClr val="accent1"/>
                </a:solidFill>
              </a:defRPr>
            </a:lvl4pPr>
            <a:lvl5pPr marL="2286000" lvl="4" indent="-317500" algn="l">
              <a:lnSpc>
                <a:spcPct val="115000"/>
              </a:lnSpc>
              <a:spcBef>
                <a:spcPts val="1600"/>
              </a:spcBef>
              <a:spcAft>
                <a:spcPts val="0"/>
              </a:spcAft>
              <a:buClr>
                <a:schemeClr val="accent1"/>
              </a:buClr>
              <a:buSzPts val="1400"/>
              <a:buChar char="○"/>
              <a:defRPr>
                <a:solidFill>
                  <a:schemeClr val="accent1"/>
                </a:solidFill>
              </a:defRPr>
            </a:lvl5pPr>
            <a:lvl6pPr marL="2743200" lvl="5" indent="-317500" algn="l">
              <a:lnSpc>
                <a:spcPct val="115000"/>
              </a:lnSpc>
              <a:spcBef>
                <a:spcPts val="1600"/>
              </a:spcBef>
              <a:spcAft>
                <a:spcPts val="0"/>
              </a:spcAft>
              <a:buClr>
                <a:schemeClr val="accent1"/>
              </a:buClr>
              <a:buSzPts val="1400"/>
              <a:buChar char="■"/>
              <a:defRPr>
                <a:solidFill>
                  <a:schemeClr val="accent1"/>
                </a:solidFill>
              </a:defRPr>
            </a:lvl6pPr>
            <a:lvl7pPr marL="3200400" lvl="6" indent="-317500" algn="l">
              <a:lnSpc>
                <a:spcPct val="115000"/>
              </a:lnSpc>
              <a:spcBef>
                <a:spcPts val="1600"/>
              </a:spcBef>
              <a:spcAft>
                <a:spcPts val="0"/>
              </a:spcAft>
              <a:buClr>
                <a:schemeClr val="accent1"/>
              </a:buClr>
              <a:buSzPts val="1400"/>
              <a:buChar char="●"/>
              <a:defRPr>
                <a:solidFill>
                  <a:schemeClr val="accent1"/>
                </a:solidFill>
              </a:defRPr>
            </a:lvl7pPr>
            <a:lvl8pPr marL="3657600" lvl="7" indent="-317500" algn="l">
              <a:lnSpc>
                <a:spcPct val="115000"/>
              </a:lnSpc>
              <a:spcBef>
                <a:spcPts val="1600"/>
              </a:spcBef>
              <a:spcAft>
                <a:spcPts val="0"/>
              </a:spcAft>
              <a:buClr>
                <a:schemeClr val="accent1"/>
              </a:buClr>
              <a:buSzPts val="1400"/>
              <a:buChar char="○"/>
              <a:defRPr>
                <a:solidFill>
                  <a:schemeClr val="accent1"/>
                </a:solidFill>
              </a:defRPr>
            </a:lvl8pPr>
            <a:lvl9pPr marL="4114800" lvl="8" indent="-317500" algn="l">
              <a:lnSpc>
                <a:spcPct val="115000"/>
              </a:lnSpc>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1600"/>
              </a:spcBef>
              <a:spcAft>
                <a:spcPts val="160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3000" b="1">
                <a:latin typeface="Times New Roman"/>
                <a:ea typeface="Times New Roman"/>
                <a:cs typeface="Times New Roman"/>
                <a:sym typeface="Times New Roman"/>
              </a:rPr>
              <a:t>Department of Information Technology</a:t>
            </a:r>
            <a:endParaRPr sz="3000" b="1">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A.P. Shah Institute of Technology</a:t>
            </a:r>
            <a:endParaRPr sz="240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G.B.Road,Kasarvadavli, Thane(W), Mumbai-400615</a:t>
            </a:r>
            <a:endParaRPr sz="240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r>
              <a:rPr lang="en" sz="2400">
                <a:latin typeface="Times New Roman"/>
                <a:ea typeface="Times New Roman"/>
                <a:cs typeface="Times New Roman"/>
                <a:sym typeface="Times New Roman"/>
              </a:rPr>
              <a:t>UNIVERSITY OF MUMBAI</a:t>
            </a:r>
            <a:endParaRPr sz="240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r>
              <a:rPr lang="en" sz="2400">
                <a:latin typeface="Times New Roman"/>
                <a:ea typeface="Times New Roman"/>
                <a:cs typeface="Times New Roman"/>
                <a:sym typeface="Times New Roman"/>
              </a:rPr>
              <a:t>Academic Year 2019-2020</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3" name="Rectangle 2"/>
          <p:cNvSpPr/>
          <p:nvPr/>
        </p:nvSpPr>
        <p:spPr>
          <a:xfrm>
            <a:off x="438150" y="1068824"/>
            <a:ext cx="3590926" cy="3693319"/>
          </a:xfrm>
          <a:prstGeom prst="rect">
            <a:avLst/>
          </a:prstGeom>
        </p:spPr>
        <p:txBody>
          <a:bodyPr wrap="square">
            <a:spAutoFit/>
          </a:bodyPr>
          <a:lstStyle/>
          <a:p>
            <a:r>
              <a:rPr lang="en-IN" sz="1800" b="1" dirty="0" smtClean="0">
                <a:latin typeface="Times New Roman" pitchFamily="18" charset="0"/>
                <a:cs typeface="Times New Roman" pitchFamily="18" charset="0"/>
              </a:rPr>
              <a:t>Software </a:t>
            </a:r>
            <a:r>
              <a:rPr lang="en-IN" sz="1800" b="1" dirty="0">
                <a:latin typeface="Times New Roman" pitchFamily="18" charset="0"/>
                <a:cs typeface="Times New Roman" pitchFamily="18" charset="0"/>
              </a:rPr>
              <a:t>Requirements </a:t>
            </a:r>
            <a:endParaRPr lang="en-IN" sz="1800" dirty="0">
              <a:latin typeface="Times New Roman" pitchFamily="18" charset="0"/>
              <a:cs typeface="Times New Roman" pitchFamily="18" charset="0"/>
            </a:endParaRPr>
          </a:p>
          <a:p>
            <a:pPr marL="285750" indent="-285750" algn="just">
              <a:buFont typeface="Arial" pitchFamily="34" charset="0"/>
              <a:buChar char="•"/>
            </a:pPr>
            <a:r>
              <a:rPr lang="en-IN" sz="1800" dirty="0" smtClean="0">
                <a:latin typeface="Times New Roman" pitchFamily="18" charset="0"/>
                <a:cs typeface="Times New Roman" pitchFamily="18" charset="0"/>
              </a:rPr>
              <a:t>Ubuntu Operating system</a:t>
            </a:r>
          </a:p>
          <a:p>
            <a:pPr marL="285750" indent="-285750" algn="just">
              <a:buFont typeface="Arial" pitchFamily="34" charset="0"/>
              <a:buChar char="•"/>
            </a:pPr>
            <a:r>
              <a:rPr lang="en-IN" sz="1800" dirty="0" smtClean="0">
                <a:latin typeface="Times New Roman" pitchFamily="18" charset="0"/>
                <a:cs typeface="Times New Roman" pitchFamily="18" charset="0"/>
              </a:rPr>
              <a:t>Python 3.7</a:t>
            </a:r>
          </a:p>
          <a:p>
            <a:pPr marL="285750" indent="-285750" algn="just">
              <a:buFont typeface="Arial" pitchFamily="34" charset="0"/>
              <a:buChar char="•"/>
            </a:pPr>
            <a:r>
              <a:rPr lang="en-IN" sz="1800" dirty="0" err="1" smtClean="0">
                <a:latin typeface="Times New Roman" pitchFamily="18" charset="0"/>
                <a:cs typeface="Times New Roman" pitchFamily="18" charset="0"/>
              </a:rPr>
              <a:t>Mysql</a:t>
            </a:r>
            <a:r>
              <a:rPr lang="en-IN" sz="1800" dirty="0" smtClean="0">
                <a:latin typeface="Times New Roman" pitchFamily="18" charset="0"/>
                <a:cs typeface="Times New Roman" pitchFamily="18" charset="0"/>
              </a:rPr>
              <a:t> database</a:t>
            </a:r>
          </a:p>
          <a:p>
            <a:pPr marL="285750" indent="-285750" algn="just">
              <a:buFont typeface="Arial" pitchFamily="34" charset="0"/>
              <a:buChar char="•"/>
            </a:pPr>
            <a:r>
              <a:rPr lang="en-IN" sz="1800" dirty="0" err="1" smtClean="0">
                <a:latin typeface="Times New Roman" pitchFamily="18" charset="0"/>
                <a:cs typeface="Times New Roman" pitchFamily="18" charset="0"/>
              </a:rPr>
              <a:t>Tkinter</a:t>
            </a:r>
            <a:endParaRPr lang="en-IN" sz="1800" dirty="0">
              <a:latin typeface="Times New Roman" pitchFamily="18" charset="0"/>
              <a:cs typeface="Times New Roman" pitchFamily="18" charset="0"/>
            </a:endParaRPr>
          </a:p>
          <a:p>
            <a:pPr marL="285750" indent="-285750" algn="just">
              <a:buFont typeface="Arial" pitchFamily="34" charset="0"/>
              <a:buChar char="•"/>
            </a:pPr>
            <a:r>
              <a:rPr lang="en-IN" sz="1800" dirty="0">
                <a:latin typeface="Times New Roman" pitchFamily="18" charset="0"/>
                <a:cs typeface="Times New Roman" pitchFamily="18" charset="0"/>
              </a:rPr>
              <a:t>OPEN </a:t>
            </a:r>
            <a:r>
              <a:rPr lang="en-IN" sz="1800" dirty="0" smtClean="0">
                <a:latin typeface="Times New Roman" pitchFamily="18" charset="0"/>
                <a:cs typeface="Times New Roman" pitchFamily="18" charset="0"/>
              </a:rPr>
              <a:t>CV3</a:t>
            </a:r>
          </a:p>
          <a:p>
            <a:pPr marL="285750" indent="-285750" algn="just">
              <a:buFont typeface="Arial" pitchFamily="34" charset="0"/>
              <a:buChar char="•"/>
            </a:pPr>
            <a:r>
              <a:rPr lang="en-IN" sz="1800" dirty="0" smtClean="0">
                <a:latin typeface="Times New Roman" pitchFamily="18" charset="0"/>
                <a:cs typeface="Times New Roman" pitchFamily="18" charset="0"/>
              </a:rPr>
              <a:t>Anaconda</a:t>
            </a:r>
          </a:p>
          <a:p>
            <a:pPr marL="285750" indent="-285750" algn="just">
              <a:buFont typeface="Arial" pitchFamily="34" charset="0"/>
              <a:buChar char="•"/>
            </a:pPr>
            <a:r>
              <a:rPr lang="en-IN" sz="1800" dirty="0" err="1">
                <a:latin typeface="Times New Roman" pitchFamily="18" charset="0"/>
                <a:cs typeface="Times New Roman" pitchFamily="18" charset="0"/>
              </a:rPr>
              <a:t>face_recognization</a:t>
            </a:r>
            <a:endParaRPr lang="en-IN" sz="1800" dirty="0" smtClean="0">
              <a:latin typeface="Times New Roman" pitchFamily="18" charset="0"/>
              <a:cs typeface="Times New Roman" pitchFamily="18" charset="0"/>
            </a:endParaRPr>
          </a:p>
          <a:p>
            <a:pPr marL="285750" indent="-285750">
              <a:buFont typeface="Arial" pitchFamily="34" charset="0"/>
              <a:buChar char="•"/>
            </a:pPr>
            <a:r>
              <a:rPr lang="en-IN" sz="1800" dirty="0" smtClean="0">
                <a:latin typeface="Times New Roman" pitchFamily="18" charset="0"/>
                <a:cs typeface="Times New Roman" pitchFamily="18" charset="0"/>
              </a:rPr>
              <a:t>Python math function</a:t>
            </a:r>
          </a:p>
          <a:p>
            <a:pPr marL="285750" indent="-285750">
              <a:buFont typeface="Arial" pitchFamily="34" charset="0"/>
              <a:buChar char="•"/>
            </a:pPr>
            <a:r>
              <a:rPr lang="en-IN" sz="1800" dirty="0" smtClean="0">
                <a:latin typeface="Times New Roman" pitchFamily="18" charset="0"/>
                <a:cs typeface="Times New Roman" pitchFamily="18" charset="0"/>
              </a:rPr>
              <a:t>Pillow</a:t>
            </a:r>
          </a:p>
          <a:p>
            <a:pPr marL="285750" indent="-285750">
              <a:buFont typeface="Arial" pitchFamily="34" charset="0"/>
              <a:buChar char="•"/>
            </a:pPr>
            <a:r>
              <a:rPr lang="en-IN" sz="1800" dirty="0" smtClean="0">
                <a:latin typeface="Times New Roman" pitchFamily="18" charset="0"/>
                <a:cs typeface="Times New Roman" pitchFamily="18" charset="0"/>
              </a:rPr>
              <a:t>ANPR/ALPR</a:t>
            </a:r>
          </a:p>
          <a:p>
            <a:endParaRPr lang="en-IN" sz="1800" dirty="0" smtClean="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4" name="Rectangle 3"/>
          <p:cNvSpPr/>
          <p:nvPr/>
        </p:nvSpPr>
        <p:spPr>
          <a:xfrm>
            <a:off x="4400550" y="1093619"/>
            <a:ext cx="3657600" cy="2585323"/>
          </a:xfrm>
          <a:prstGeom prst="rect">
            <a:avLst/>
          </a:prstGeom>
        </p:spPr>
        <p:txBody>
          <a:bodyPr wrap="square">
            <a:spAutoFit/>
          </a:bodyPr>
          <a:lstStyle/>
          <a:p>
            <a:r>
              <a:rPr lang="en-IN" sz="1800" b="1" dirty="0">
                <a:latin typeface="Times New Roman" pitchFamily="18" charset="0"/>
                <a:cs typeface="Times New Roman" pitchFamily="18" charset="0"/>
              </a:rPr>
              <a:t>Hardware Requirements </a:t>
            </a:r>
            <a:endParaRPr lang="en-IN" sz="1800" dirty="0">
              <a:latin typeface="Times New Roman" pitchFamily="18" charset="0"/>
              <a:cs typeface="Times New Roman" pitchFamily="18" charset="0"/>
            </a:endParaRPr>
          </a:p>
          <a:p>
            <a:pPr marL="285750" indent="-285750" algn="just">
              <a:buFont typeface="Arial" pitchFamily="34" charset="0"/>
              <a:buChar char="•"/>
            </a:pPr>
            <a:r>
              <a:rPr lang="en-IN" sz="1800" dirty="0" smtClean="0">
                <a:latin typeface="Times New Roman" pitchFamily="18" charset="0"/>
                <a:cs typeface="Times New Roman" pitchFamily="18" charset="0"/>
              </a:rPr>
              <a:t>Laptop </a:t>
            </a:r>
            <a:r>
              <a:rPr lang="en-IN" sz="1800" dirty="0">
                <a:latin typeface="Times New Roman" pitchFamily="18" charset="0"/>
                <a:cs typeface="Times New Roman" pitchFamily="18" charset="0"/>
              </a:rPr>
              <a:t>or PC with minimum 4GB of </a:t>
            </a:r>
            <a:r>
              <a:rPr lang="en-IN" sz="1800" dirty="0" smtClean="0">
                <a:latin typeface="Times New Roman" pitchFamily="18" charset="0"/>
                <a:cs typeface="Times New Roman" pitchFamily="18" charset="0"/>
              </a:rPr>
              <a:t>RAM</a:t>
            </a:r>
          </a:p>
          <a:p>
            <a:pPr marL="285750" indent="-285750" algn="just">
              <a:buFont typeface="Arial" pitchFamily="34" charset="0"/>
              <a:buChar char="•"/>
            </a:pPr>
            <a:r>
              <a:rPr lang="en-IN" sz="1800" dirty="0">
                <a:latin typeface="Times New Roman" pitchFamily="18" charset="0"/>
                <a:cs typeface="Times New Roman" pitchFamily="18" charset="0"/>
              </a:rPr>
              <a:t>Minimum 250GB Hard </a:t>
            </a:r>
            <a:r>
              <a:rPr lang="en-IN" sz="1800" dirty="0" smtClean="0">
                <a:latin typeface="Times New Roman" pitchFamily="18" charset="0"/>
                <a:cs typeface="Times New Roman" pitchFamily="18" charset="0"/>
              </a:rPr>
              <a:t>disk</a:t>
            </a:r>
          </a:p>
          <a:p>
            <a:pPr marL="285750" indent="-285750" algn="just">
              <a:buFont typeface="Arial" pitchFamily="34" charset="0"/>
              <a:buChar char="•"/>
            </a:pPr>
            <a:r>
              <a:rPr lang="en-IN" sz="1800" dirty="0">
                <a:latin typeface="Times New Roman" pitchFamily="18" charset="0"/>
                <a:cs typeface="Times New Roman" pitchFamily="18" charset="0"/>
              </a:rPr>
              <a:t>Camera 2mp with720p</a:t>
            </a:r>
          </a:p>
          <a:p>
            <a:pPr marL="285750" indent="-285750" algn="just">
              <a:buFont typeface="Arial" pitchFamily="34" charset="0"/>
              <a:buChar char="•"/>
            </a:pPr>
            <a:endParaRPr lang="en-IN" sz="1800" dirty="0">
              <a:latin typeface="Times New Roman" pitchFamily="18" charset="0"/>
              <a:cs typeface="Times New Roman" pitchFamily="18" charset="0"/>
            </a:endParaRPr>
          </a:p>
          <a:p>
            <a:pPr marL="285750" indent="-285750" algn="just">
              <a:buFont typeface="Arial" pitchFamily="34" charset="0"/>
              <a:buChar char="•"/>
            </a:pPr>
            <a:endParaRPr lang="en-IN" sz="1800" dirty="0" smtClean="0">
              <a:latin typeface="Times New Roman" pitchFamily="18" charset="0"/>
              <a:cs typeface="Times New Roman" pitchFamily="18" charset="0"/>
            </a:endParaRPr>
          </a:p>
          <a:p>
            <a:pPr marL="285750" indent="-285750" algn="just">
              <a:buFont typeface="Arial" pitchFamily="34" charset="0"/>
              <a:buChar char="•"/>
            </a:pPr>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 </a:t>
            </a:r>
            <a:endParaRPr lang="en-IN" sz="18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1.7 Benefits for environment &amp; Society</a:t>
            </a:r>
            <a:endParaRPr b="1" dirty="0">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lvl="0" algn="just"/>
            <a:r>
              <a:rPr lang="en-IN" dirty="0">
                <a:latin typeface="Times New Roman" pitchFamily="18" charset="0"/>
                <a:cs typeface="Times New Roman" pitchFamily="18" charset="0"/>
              </a:rPr>
              <a:t>Residential societies will be more secure than the </a:t>
            </a:r>
            <a:r>
              <a:rPr lang="en-IN" dirty="0" smtClean="0">
                <a:latin typeface="Times New Roman" pitchFamily="18" charset="0"/>
                <a:cs typeface="Times New Roman" pitchFamily="18" charset="0"/>
              </a:rPr>
              <a:t>traditional way.</a:t>
            </a:r>
            <a:endParaRPr dirty="0">
              <a:latin typeface="Times New Roman" pitchFamily="18" charset="0"/>
              <a:cs typeface="Times New Roman" pitchFamily="18" charset="0"/>
            </a:endParaRPr>
          </a:p>
          <a:p>
            <a:pPr lvl="0" algn="just"/>
            <a:r>
              <a:rPr lang="en-IN" dirty="0" smtClean="0">
                <a:latin typeface="Times New Roman" pitchFamily="18" charset="0"/>
                <a:cs typeface="Times New Roman" pitchFamily="18" charset="0"/>
              </a:rPr>
              <a:t>Its </a:t>
            </a:r>
            <a:r>
              <a:rPr lang="en-IN" dirty="0">
                <a:latin typeface="Times New Roman" pitchFamily="18" charset="0"/>
                <a:cs typeface="Times New Roman" pitchFamily="18" charset="0"/>
              </a:rPr>
              <a:t>a global step towards going toward </a:t>
            </a:r>
            <a:r>
              <a:rPr lang="en-IN" dirty="0" smtClean="0">
                <a:latin typeface="Times New Roman" pitchFamily="18" charset="0"/>
                <a:cs typeface="Times New Roman" pitchFamily="18" charset="0"/>
              </a:rPr>
              <a:t>modernization.</a:t>
            </a:r>
            <a:endParaRPr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Our project also supports the initiative started by our prime minister towards smart </a:t>
            </a:r>
            <a:r>
              <a:rPr lang="en-IN" dirty="0" smtClean="0">
                <a:latin typeface="Times New Roman" pitchFamily="18" charset="0"/>
                <a:cs typeface="Times New Roman" pitchFamily="18" charset="0"/>
              </a:rPr>
              <a:t>cities.</a:t>
            </a:r>
          </a:p>
          <a:p>
            <a:pPr lvl="0" algn="just"/>
            <a:r>
              <a:rPr lang="en-IN" dirty="0">
                <a:latin typeface="Times New Roman" pitchFamily="18" charset="0"/>
                <a:cs typeface="Times New Roman" pitchFamily="18" charset="0"/>
              </a:rPr>
              <a:t>This will be going to impact our middle-class category of people more cheaply and effectively, consideration of the security of their family members.</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smtClean="0">
                <a:latin typeface="Times New Roman"/>
                <a:ea typeface="Times New Roman"/>
                <a:cs typeface="Times New Roman"/>
                <a:sym typeface="Times New Roman"/>
              </a:rPr>
              <a:t>1.8 Project Timeline Chart</a:t>
            </a:r>
            <a:endParaRPr b="1" dirty="0">
              <a:latin typeface="Times New Roman"/>
              <a:ea typeface="Times New Roman"/>
              <a:cs typeface="Times New Roman"/>
              <a:sym typeface="Times New Roma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28" y="1058225"/>
            <a:ext cx="8723144" cy="3963103"/>
          </a:xfrm>
          <a:prstGeom prst="rect">
            <a:avLst/>
          </a:prstGeom>
        </p:spPr>
      </p:pic>
    </p:spTree>
    <p:extLst>
      <p:ext uri="{BB962C8B-B14F-4D97-AF65-F5344CB8AC3E}">
        <p14:creationId xmlns:p14="http://schemas.microsoft.com/office/powerpoint/2010/main" val="2773904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lvl="0"/>
            <a:r>
              <a:rPr lang="en" b="1" dirty="0">
                <a:latin typeface="Times New Roman" pitchFamily="18" charset="0"/>
                <a:ea typeface="Times New Roman"/>
                <a:cs typeface="Times New Roman" pitchFamily="18" charset="0"/>
                <a:sym typeface="Times New Roman"/>
              </a:rPr>
              <a:t>2.1 Proposed </a:t>
            </a:r>
            <a:r>
              <a:rPr lang="en" b="1" dirty="0" smtClean="0">
                <a:latin typeface="Times New Roman" pitchFamily="18" charset="0"/>
                <a:ea typeface="Times New Roman"/>
                <a:cs typeface="Times New Roman" pitchFamily="18" charset="0"/>
                <a:sym typeface="Times New Roman"/>
              </a:rPr>
              <a:t>System </a:t>
            </a:r>
            <a:r>
              <a:rPr lang="en-IN" b="1" dirty="0" smtClean="0">
                <a:latin typeface="Times New Roman" pitchFamily="18" charset="0"/>
                <a:cs typeface="Times New Roman" pitchFamily="18" charset="0"/>
              </a:rPr>
              <a:t>Architecture</a:t>
            </a:r>
            <a:endParaRPr b="1" dirty="0">
              <a:latin typeface="Times New Roman" pitchFamily="18" charset="0"/>
              <a:ea typeface="Times New Roman"/>
              <a:cs typeface="Times New Roman" pitchFamily="18" charset="0"/>
              <a:sym typeface="Times New Roman"/>
            </a:endParaRPr>
          </a:p>
        </p:txBody>
      </p:sp>
      <p:sp>
        <p:nvSpPr>
          <p:cNvPr id="3" name="Rectangle 2"/>
          <p:cNvSpPr/>
          <p:nvPr/>
        </p:nvSpPr>
        <p:spPr>
          <a:xfrm>
            <a:off x="1853998" y="4514439"/>
            <a:ext cx="1255472" cy="230832"/>
          </a:xfrm>
          <a:prstGeom prst="rect">
            <a:avLst/>
          </a:prstGeom>
        </p:spPr>
        <p:txBody>
          <a:bodyPr wrap="none">
            <a:spAutoFit/>
          </a:bodyPr>
          <a:lstStyle/>
          <a:p>
            <a:r>
              <a:rPr lang="en-IN" sz="900" dirty="0" smtClean="0">
                <a:latin typeface="Times New Roman" pitchFamily="18" charset="0"/>
                <a:cs typeface="Times New Roman" pitchFamily="18" charset="0"/>
              </a:rPr>
              <a:t>Face </a:t>
            </a:r>
            <a:r>
              <a:rPr lang="en-IN" sz="900" dirty="0">
                <a:latin typeface="Times New Roman" pitchFamily="18" charset="0"/>
                <a:cs typeface="Times New Roman" pitchFamily="18" charset="0"/>
              </a:rPr>
              <a:t>Detection module</a:t>
            </a:r>
          </a:p>
        </p:txBody>
      </p:sp>
      <p:sp>
        <p:nvSpPr>
          <p:cNvPr id="4" name="Rectangle 3"/>
          <p:cNvSpPr/>
          <p:nvPr/>
        </p:nvSpPr>
        <p:spPr>
          <a:xfrm>
            <a:off x="5347392" y="4514439"/>
            <a:ext cx="1675459" cy="230832"/>
          </a:xfrm>
          <a:prstGeom prst="rect">
            <a:avLst/>
          </a:prstGeom>
        </p:spPr>
        <p:txBody>
          <a:bodyPr wrap="none">
            <a:spAutoFit/>
          </a:bodyPr>
          <a:lstStyle/>
          <a:p>
            <a:r>
              <a:rPr lang="en-IN" sz="900" dirty="0" smtClean="0">
                <a:latin typeface="Times New Roman" pitchFamily="18" charset="0"/>
                <a:cs typeface="Times New Roman" pitchFamily="18" charset="0"/>
              </a:rPr>
              <a:t>Number </a:t>
            </a:r>
            <a:r>
              <a:rPr lang="en-IN" sz="900" dirty="0">
                <a:latin typeface="Times New Roman" pitchFamily="18" charset="0"/>
                <a:cs typeface="Times New Roman" pitchFamily="18" charset="0"/>
              </a:rPr>
              <a:t>Plate Detection module</a:t>
            </a:r>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988" y="1290383"/>
            <a:ext cx="2873493" cy="299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134" y="1322895"/>
            <a:ext cx="2361974" cy="292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27" y="523444"/>
            <a:ext cx="4745615" cy="358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66219" y="4458835"/>
            <a:ext cx="1313180" cy="230832"/>
          </a:xfrm>
          <a:prstGeom prst="rect">
            <a:avLst/>
          </a:prstGeom>
        </p:spPr>
        <p:txBody>
          <a:bodyPr wrap="none">
            <a:spAutoFit/>
          </a:bodyPr>
          <a:lstStyle/>
          <a:p>
            <a:r>
              <a:rPr lang="en-IN" sz="900" dirty="0" smtClean="0">
                <a:latin typeface="Times New Roman" pitchFamily="18" charset="0"/>
                <a:cs typeface="Times New Roman" pitchFamily="18" charset="0"/>
              </a:rPr>
              <a:t>Imaginary </a:t>
            </a:r>
            <a:r>
              <a:rPr lang="en-IN" sz="900" dirty="0">
                <a:latin typeface="Times New Roman" pitchFamily="18" charset="0"/>
                <a:cs typeface="Times New Roman" pitchFamily="18" charset="0"/>
              </a:rPr>
              <a:t>Line </a:t>
            </a:r>
            <a:r>
              <a:rPr lang="en-IN" sz="900" dirty="0" smtClean="0">
                <a:latin typeface="Times New Roman" pitchFamily="18" charset="0"/>
                <a:cs typeface="Times New Roman" pitchFamily="18" charset="0"/>
              </a:rPr>
              <a:t>module</a:t>
            </a:r>
            <a:endParaRPr lang="en-IN" sz="900" dirty="0">
              <a:latin typeface="Times New Roman" pitchFamily="18" charset="0"/>
              <a:cs typeface="Times New Roman" pitchFamily="18" charset="0"/>
            </a:endParaRPr>
          </a:p>
        </p:txBody>
      </p:sp>
    </p:spTree>
    <p:extLst>
      <p:ext uri="{BB962C8B-B14F-4D97-AF65-F5344CB8AC3E}">
        <p14:creationId xmlns:p14="http://schemas.microsoft.com/office/powerpoint/2010/main" val="2571543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lvl="0"/>
            <a:r>
              <a:rPr lang="en" b="1" dirty="0" smtClean="0">
                <a:latin typeface="Times New Roman"/>
                <a:ea typeface="Times New Roman"/>
                <a:cs typeface="Times New Roman"/>
                <a:sym typeface="Times New Roman"/>
              </a:rPr>
              <a:t>2.2 </a:t>
            </a:r>
            <a:r>
              <a:rPr lang="en" b="1" dirty="0">
                <a:latin typeface="Times New Roman"/>
                <a:ea typeface="Times New Roman"/>
                <a:cs typeface="Times New Roman"/>
                <a:sym typeface="Times New Roman"/>
              </a:rPr>
              <a:t>Use Case diagram</a:t>
            </a:r>
            <a:endParaRPr b="1" dirty="0">
              <a:latin typeface="Times New Roman"/>
              <a:ea typeface="Times New Roman"/>
              <a:cs typeface="Times New Roman"/>
              <a:sym typeface="Times New Roman"/>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02" y="1282412"/>
            <a:ext cx="4457553" cy="3058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408" y="1182256"/>
            <a:ext cx="4209592" cy="315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747825" y="4540159"/>
            <a:ext cx="2582758" cy="230832"/>
          </a:xfrm>
          <a:prstGeom prst="rect">
            <a:avLst/>
          </a:prstGeom>
        </p:spPr>
        <p:txBody>
          <a:bodyPr wrap="none">
            <a:spAutoFit/>
          </a:bodyPr>
          <a:lstStyle/>
          <a:p>
            <a:r>
              <a:rPr lang="en-IN" sz="900" dirty="0" err="1">
                <a:latin typeface="Times New Roman" pitchFamily="18" charset="0"/>
                <a:cs typeface="Times New Roman" pitchFamily="18" charset="0"/>
              </a:rPr>
              <a:t>Usecase</a:t>
            </a:r>
            <a:r>
              <a:rPr lang="en-IN" sz="900" dirty="0">
                <a:latin typeface="Times New Roman" pitchFamily="18" charset="0"/>
                <a:cs typeface="Times New Roman" pitchFamily="18" charset="0"/>
              </a:rPr>
              <a:t> diagram for vehicle number plate detection</a:t>
            </a:r>
          </a:p>
        </p:txBody>
      </p:sp>
      <p:sp>
        <p:nvSpPr>
          <p:cNvPr id="3" name="Rectangle 2"/>
          <p:cNvSpPr/>
          <p:nvPr/>
        </p:nvSpPr>
        <p:spPr>
          <a:xfrm>
            <a:off x="1631525" y="4540159"/>
            <a:ext cx="1806905" cy="230832"/>
          </a:xfrm>
          <a:prstGeom prst="rect">
            <a:avLst/>
          </a:prstGeom>
        </p:spPr>
        <p:txBody>
          <a:bodyPr wrap="none">
            <a:spAutoFit/>
          </a:bodyPr>
          <a:lstStyle/>
          <a:p>
            <a:r>
              <a:rPr lang="en-IN" sz="900" dirty="0" err="1">
                <a:latin typeface="Times New Roman" pitchFamily="18" charset="0"/>
                <a:cs typeface="Times New Roman" pitchFamily="18" charset="0"/>
              </a:rPr>
              <a:t>Usecase</a:t>
            </a:r>
            <a:r>
              <a:rPr lang="en-IN" sz="900" dirty="0">
                <a:latin typeface="Times New Roman" pitchFamily="18" charset="0"/>
                <a:cs typeface="Times New Roman" pitchFamily="18" charset="0"/>
              </a:rPr>
              <a:t> diagram for face detection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smtClean="0">
                <a:latin typeface="Times New Roman"/>
                <a:ea typeface="Times New Roman"/>
                <a:cs typeface="Times New Roman"/>
                <a:sym typeface="Times New Roman"/>
              </a:rPr>
              <a:t>2.3 </a:t>
            </a:r>
            <a:r>
              <a:rPr lang="en" b="1" dirty="0">
                <a:latin typeface="Times New Roman"/>
                <a:ea typeface="Times New Roman"/>
                <a:cs typeface="Times New Roman"/>
                <a:sym typeface="Times New Roman"/>
              </a:rPr>
              <a:t>Activity diagram</a:t>
            </a:r>
            <a:endParaRPr b="1" dirty="0">
              <a:latin typeface="Times New Roman"/>
              <a:ea typeface="Times New Roman"/>
              <a:cs typeface="Times New Roman"/>
              <a:sym typeface="Times New Roman"/>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08" y="1063338"/>
            <a:ext cx="3629891" cy="372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891" y="289748"/>
            <a:ext cx="2787244" cy="43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45600" y="4752861"/>
            <a:ext cx="1806905" cy="230832"/>
          </a:xfrm>
          <a:prstGeom prst="rect">
            <a:avLst/>
          </a:prstGeom>
        </p:spPr>
        <p:txBody>
          <a:bodyPr wrap="none">
            <a:spAutoFit/>
          </a:bodyPr>
          <a:lstStyle/>
          <a:p>
            <a:r>
              <a:rPr lang="en-IN" sz="900" dirty="0">
                <a:latin typeface="Times New Roman" pitchFamily="18" charset="0"/>
                <a:cs typeface="Times New Roman" pitchFamily="18" charset="0"/>
              </a:rPr>
              <a:t>Activity diagram for face detection</a:t>
            </a:r>
          </a:p>
        </p:txBody>
      </p:sp>
      <p:sp>
        <p:nvSpPr>
          <p:cNvPr id="3" name="Rectangle 2"/>
          <p:cNvSpPr/>
          <p:nvPr/>
        </p:nvSpPr>
        <p:spPr>
          <a:xfrm>
            <a:off x="5333134" y="4748995"/>
            <a:ext cx="2582758" cy="230832"/>
          </a:xfrm>
          <a:prstGeom prst="rect">
            <a:avLst/>
          </a:prstGeom>
        </p:spPr>
        <p:txBody>
          <a:bodyPr wrap="none">
            <a:spAutoFit/>
          </a:bodyPr>
          <a:lstStyle/>
          <a:p>
            <a:r>
              <a:rPr lang="en-IN" sz="900" dirty="0">
                <a:latin typeface="Times New Roman" pitchFamily="18" charset="0"/>
                <a:cs typeface="Times New Roman" pitchFamily="18" charset="0"/>
              </a:rPr>
              <a:t>Activity diagram for vehicle number plate detection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30" y="415810"/>
            <a:ext cx="2660961" cy="414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46482" y="4650997"/>
            <a:ext cx="2207656" cy="230832"/>
          </a:xfrm>
          <a:prstGeom prst="rect">
            <a:avLst/>
          </a:prstGeom>
        </p:spPr>
        <p:txBody>
          <a:bodyPr wrap="none">
            <a:spAutoFit/>
          </a:bodyPr>
          <a:lstStyle/>
          <a:p>
            <a:r>
              <a:rPr lang="en-IN" sz="900" dirty="0">
                <a:latin typeface="Times New Roman" pitchFamily="18" charset="0"/>
                <a:cs typeface="Times New Roman" pitchFamily="18" charset="0"/>
              </a:rPr>
              <a:t>Activity diagram for imaginary line module</a:t>
            </a:r>
          </a:p>
        </p:txBody>
      </p:sp>
    </p:spTree>
    <p:extLst>
      <p:ext uri="{BB962C8B-B14F-4D97-AF65-F5344CB8AC3E}">
        <p14:creationId xmlns:p14="http://schemas.microsoft.com/office/powerpoint/2010/main" val="112242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smtClean="0">
                <a:latin typeface="Times New Roman"/>
                <a:ea typeface="Times New Roman"/>
                <a:cs typeface="Times New Roman"/>
                <a:sym typeface="Times New Roman"/>
              </a:rPr>
              <a:t>2.4 </a:t>
            </a:r>
            <a:r>
              <a:rPr lang="en" b="1" dirty="0">
                <a:latin typeface="Times New Roman"/>
                <a:ea typeface="Times New Roman"/>
                <a:cs typeface="Times New Roman"/>
                <a:sym typeface="Times New Roman"/>
              </a:rPr>
              <a:t>Class Diagram</a:t>
            </a:r>
            <a:endParaRPr b="1" dirty="0">
              <a:latin typeface="Times New Roman"/>
              <a:ea typeface="Times New Roman"/>
              <a:cs typeface="Times New Roman"/>
              <a:sym typeface="Times New Roman"/>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230" y="1052240"/>
            <a:ext cx="5734916" cy="3795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algn="ctr"/>
            <a:r>
              <a:rPr lang="en-IN" sz="2400" dirty="0"/>
              <a:t>ML Enabled Surveillance System </a:t>
            </a:r>
            <a:r>
              <a:rPr lang="en-IN" sz="2400" dirty="0" smtClean="0"/>
              <a:t>for Societies</a:t>
            </a:r>
            <a:br>
              <a:rPr lang="en-IN" sz="2400" dirty="0" smtClean="0"/>
            </a:br>
            <a:r>
              <a:rPr lang="en" sz="1800" dirty="0" smtClean="0">
                <a:latin typeface="Times New Roman"/>
                <a:ea typeface="Times New Roman"/>
                <a:cs typeface="Times New Roman"/>
                <a:sym typeface="Times New Roman"/>
              </a:rPr>
              <a:t>Submitted in partial fulfillment of the degree of</a:t>
            </a:r>
            <a:endParaRPr sz="1800" dirty="0" smtClean="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smtClean="0">
                <a:latin typeface="Times New Roman"/>
                <a:ea typeface="Times New Roman"/>
                <a:cs typeface="Times New Roman"/>
                <a:sym typeface="Times New Roman"/>
              </a:rPr>
              <a:t>Bachelor </a:t>
            </a:r>
            <a:r>
              <a:rPr lang="en" sz="1800" dirty="0">
                <a:latin typeface="Times New Roman"/>
                <a:ea typeface="Times New Roman"/>
                <a:cs typeface="Times New Roman"/>
                <a:sym typeface="Times New Roman"/>
              </a:rPr>
              <a:t>of </a:t>
            </a:r>
            <a:r>
              <a:rPr lang="en" sz="1800" dirty="0" smtClean="0">
                <a:latin typeface="Times New Roman"/>
                <a:ea typeface="Times New Roman"/>
                <a:cs typeface="Times New Roman"/>
                <a:sym typeface="Times New Roman"/>
              </a:rPr>
              <a:t>Engineering(Sem-VIII)</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INFORMATION TECHNOLOGY</a:t>
            </a:r>
            <a:endParaRPr sz="1800" b="1"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lvl="0" algn="ctr">
              <a:buClr>
                <a:schemeClr val="dk1"/>
              </a:buClr>
              <a:buSzPts val="1100"/>
            </a:pPr>
            <a:r>
              <a:rPr lang="en-IN" sz="1800" dirty="0" err="1"/>
              <a:t>Mr.</a:t>
            </a:r>
            <a:r>
              <a:rPr lang="en-IN" sz="1800" dirty="0"/>
              <a:t> </a:t>
            </a:r>
            <a:r>
              <a:rPr lang="en-IN" sz="1800" dirty="0" err="1"/>
              <a:t>Pranav</a:t>
            </a:r>
            <a:r>
              <a:rPr lang="en-IN" sz="1800" dirty="0"/>
              <a:t> </a:t>
            </a:r>
            <a:r>
              <a:rPr lang="en-IN" sz="1800" dirty="0" err="1" smtClean="0"/>
              <a:t>Chauhan</a:t>
            </a:r>
            <a:r>
              <a:rPr lang="en-IN" sz="1800" dirty="0" smtClean="0"/>
              <a:t> </a:t>
            </a:r>
            <a:r>
              <a:rPr lang="en" sz="1800" dirty="0" smtClean="0">
                <a:latin typeface="Times New Roman"/>
                <a:ea typeface="Times New Roman"/>
                <a:cs typeface="Times New Roman"/>
                <a:sym typeface="Times New Roman"/>
              </a:rPr>
              <a:t>(17204004)</a:t>
            </a:r>
            <a:endParaRPr sz="1800" dirty="0">
              <a:latin typeface="Times New Roman"/>
              <a:ea typeface="Times New Roman"/>
              <a:cs typeface="Times New Roman"/>
              <a:sym typeface="Times New Roman"/>
            </a:endParaRPr>
          </a:p>
          <a:p>
            <a:pPr lvl="0" algn="ctr">
              <a:buClr>
                <a:schemeClr val="dk1"/>
              </a:buClr>
              <a:buSzPts val="1100"/>
            </a:pPr>
            <a:r>
              <a:rPr lang="en-IN" sz="1800" dirty="0" err="1"/>
              <a:t>Mr.</a:t>
            </a:r>
            <a:r>
              <a:rPr lang="en-IN" sz="1800" dirty="0"/>
              <a:t> Sachin </a:t>
            </a:r>
            <a:r>
              <a:rPr lang="en-IN" sz="1800" dirty="0" smtClean="0"/>
              <a:t>Gupta </a:t>
            </a:r>
            <a:r>
              <a:rPr lang="en" sz="1800" dirty="0" smtClean="0">
                <a:latin typeface="Times New Roman"/>
                <a:ea typeface="Times New Roman"/>
                <a:cs typeface="Times New Roman"/>
                <a:sym typeface="Times New Roman"/>
              </a:rPr>
              <a:t>(17204001)</a:t>
            </a:r>
            <a:endParaRPr sz="1800" dirty="0">
              <a:latin typeface="Times New Roman"/>
              <a:ea typeface="Times New Roman"/>
              <a:cs typeface="Times New Roman"/>
              <a:sym typeface="Times New Roman"/>
            </a:endParaRPr>
          </a:p>
          <a:p>
            <a:pPr lvl="0" algn="ctr">
              <a:buClr>
                <a:schemeClr val="dk1"/>
              </a:buClr>
              <a:buSzPts val="1100"/>
            </a:pPr>
            <a:r>
              <a:rPr lang="en-IN" sz="1800" dirty="0" err="1"/>
              <a:t>Mr.</a:t>
            </a:r>
            <a:r>
              <a:rPr lang="en-IN" sz="1800" dirty="0"/>
              <a:t> </a:t>
            </a:r>
            <a:r>
              <a:rPr lang="en-IN" sz="1800" dirty="0" err="1"/>
              <a:t>Rohit</a:t>
            </a:r>
            <a:r>
              <a:rPr lang="en-IN" sz="1800" dirty="0"/>
              <a:t> </a:t>
            </a:r>
            <a:r>
              <a:rPr lang="en-IN" sz="1800" dirty="0" err="1" smtClean="0"/>
              <a:t>Arava</a:t>
            </a:r>
            <a:r>
              <a:rPr lang="en-IN" sz="1800" dirty="0" smtClean="0"/>
              <a:t> </a:t>
            </a:r>
            <a:r>
              <a:rPr lang="en" sz="1800" dirty="0" smtClean="0">
                <a:latin typeface="Times New Roman"/>
                <a:ea typeface="Times New Roman"/>
                <a:cs typeface="Times New Roman"/>
                <a:sym typeface="Times New Roman"/>
              </a:rPr>
              <a:t>(17204017)</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lvl="0" algn="ctr">
              <a:buClr>
                <a:schemeClr val="dk1"/>
              </a:buClr>
              <a:buSzPts val="1100"/>
            </a:pPr>
            <a:r>
              <a:rPr lang="en-IN" sz="1800" dirty="0" err="1"/>
              <a:t>Dr.</a:t>
            </a:r>
            <a:r>
              <a:rPr lang="en-IN" sz="1800" dirty="0"/>
              <a:t> Sameer </a:t>
            </a:r>
            <a:r>
              <a:rPr lang="en-IN" sz="1800" dirty="0" err="1" smtClean="0"/>
              <a:t>Nanivadekar</a:t>
            </a:r>
            <a:r>
              <a:rPr lang="en-IN" sz="1800" dirty="0" smtClean="0"/>
              <a:t/>
            </a:r>
            <a:br>
              <a:rPr lang="en-IN" sz="1800" dirty="0" smtClean="0"/>
            </a:br>
            <a:r>
              <a:rPr lang="en-IN" sz="1800" dirty="0" smtClean="0"/>
              <a:t>&amp;</a:t>
            </a:r>
            <a:br>
              <a:rPr lang="en-IN" sz="1800" dirty="0" smtClean="0"/>
            </a:br>
            <a:r>
              <a:rPr lang="en-IN" sz="1800" dirty="0"/>
              <a:t>Prof. Vishal </a:t>
            </a:r>
            <a:r>
              <a:rPr lang="en-IN" sz="1800" dirty="0" err="1"/>
              <a:t>Badgujar</a:t>
            </a: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4200"/>
              <a:buNone/>
            </a:pPr>
            <a:endParaRPr sz="18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4200"/>
              <a:buNone/>
            </a:pPr>
            <a:endParaRPr sz="1800" dirty="0"/>
          </a:p>
          <a:p>
            <a:pPr marL="0" lvl="0" indent="0" algn="l" rtl="0">
              <a:lnSpc>
                <a:spcPct val="100000"/>
              </a:lnSpc>
              <a:spcBef>
                <a:spcPts val="0"/>
              </a:spcBef>
              <a:spcAft>
                <a:spcPts val="0"/>
              </a:spcAft>
              <a:buSzPts val="4200"/>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smtClean="0">
                <a:latin typeface="Times New Roman"/>
                <a:ea typeface="Times New Roman"/>
                <a:cs typeface="Times New Roman"/>
                <a:sym typeface="Times New Roman"/>
              </a:rPr>
              <a:t>2.5 Results</a:t>
            </a:r>
            <a:endParaRPr b="1" dirty="0">
              <a:latin typeface="Times New Roman"/>
              <a:ea typeface="Times New Roman"/>
              <a:cs typeface="Times New Roman"/>
              <a:sym typeface="Times New Roman"/>
            </a:endParaRPr>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73" y="1291898"/>
            <a:ext cx="3195780" cy="174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25341" y="3159696"/>
            <a:ext cx="2201244" cy="230832"/>
          </a:xfrm>
          <a:prstGeom prst="rect">
            <a:avLst/>
          </a:prstGeom>
        </p:spPr>
        <p:txBody>
          <a:bodyPr wrap="none">
            <a:spAutoFit/>
          </a:bodyPr>
          <a:lstStyle/>
          <a:p>
            <a:pPr algn="ctr" eaLnBrk="1" hangingPunct="1"/>
            <a:r>
              <a:rPr lang="en-US" sz="900" dirty="0">
                <a:latin typeface="Times New Roman" pitchFamily="18" charset="0"/>
                <a:cs typeface="Times New Roman" pitchFamily="18" charset="0"/>
              </a:rPr>
              <a:t>The output for the face recognition module </a:t>
            </a:r>
          </a:p>
        </p:txBody>
      </p:sp>
      <p:sp>
        <p:nvSpPr>
          <p:cNvPr id="3" name="Rectangle 2"/>
          <p:cNvSpPr/>
          <p:nvPr/>
        </p:nvSpPr>
        <p:spPr>
          <a:xfrm>
            <a:off x="219075" y="3390528"/>
            <a:ext cx="4086225" cy="1492716"/>
          </a:xfrm>
          <a:prstGeom prst="rect">
            <a:avLst/>
          </a:prstGeom>
        </p:spPr>
        <p:txBody>
          <a:bodyPr wrap="square">
            <a:spAutoFit/>
          </a:bodyPr>
          <a:lstStyle/>
          <a:p>
            <a:pPr algn="just"/>
            <a:r>
              <a:rPr lang="en-IN" sz="1300" dirty="0">
                <a:latin typeface="Times New Roman" pitchFamily="18" charset="0"/>
                <a:cs typeface="Times New Roman" pitchFamily="18" charset="0"/>
              </a:rPr>
              <a:t>In the above </a:t>
            </a:r>
            <a:r>
              <a:rPr lang="en-IN" sz="1300" dirty="0" smtClean="0">
                <a:latin typeface="Times New Roman" pitchFamily="18" charset="0"/>
                <a:cs typeface="Times New Roman" pitchFamily="18" charset="0"/>
              </a:rPr>
              <a:t>figure, </a:t>
            </a:r>
            <a:r>
              <a:rPr lang="en-IN" sz="1300" dirty="0">
                <a:latin typeface="Times New Roman" pitchFamily="18" charset="0"/>
                <a:cs typeface="Times New Roman" pitchFamily="18" charset="0"/>
              </a:rPr>
              <a:t>we have used OpenCV3 and KNN classifier to </a:t>
            </a:r>
            <a:r>
              <a:rPr lang="en-IN" sz="1300" dirty="0" smtClean="0">
                <a:latin typeface="Times New Roman" pitchFamily="18" charset="0"/>
                <a:cs typeface="Times New Roman" pitchFamily="18" charset="0"/>
              </a:rPr>
              <a:t>perform face </a:t>
            </a:r>
            <a:r>
              <a:rPr lang="en-IN" sz="1300" dirty="0">
                <a:latin typeface="Times New Roman" pitchFamily="18" charset="0"/>
                <a:cs typeface="Times New Roman" pitchFamily="18" charset="0"/>
              </a:rPr>
              <a:t>recognition. To build our face recognition module, we have first </a:t>
            </a:r>
            <a:r>
              <a:rPr lang="en-IN" sz="1300" dirty="0" smtClean="0">
                <a:latin typeface="Times New Roman" pitchFamily="18" charset="0"/>
                <a:cs typeface="Times New Roman" pitchFamily="18" charset="0"/>
              </a:rPr>
              <a:t>performed face </a:t>
            </a:r>
            <a:r>
              <a:rPr lang="en-IN" sz="1300" dirty="0">
                <a:latin typeface="Times New Roman" pitchFamily="18" charset="0"/>
                <a:cs typeface="Times New Roman" pitchFamily="18" charset="0"/>
              </a:rPr>
              <a:t>detection, extract face embedding’s from each face using deep learning, </a:t>
            </a:r>
            <a:r>
              <a:rPr lang="en-IN" sz="1300" dirty="0" smtClean="0">
                <a:latin typeface="Times New Roman" pitchFamily="18" charset="0"/>
                <a:cs typeface="Times New Roman" pitchFamily="18" charset="0"/>
              </a:rPr>
              <a:t>train a </a:t>
            </a:r>
            <a:r>
              <a:rPr lang="en-IN" sz="1300" dirty="0">
                <a:latin typeface="Times New Roman" pitchFamily="18" charset="0"/>
                <a:cs typeface="Times New Roman" pitchFamily="18" charset="0"/>
              </a:rPr>
              <a:t>face recognition model on the embedding’s, and then finally recognize faces </a:t>
            </a:r>
            <a:r>
              <a:rPr lang="en-IN" sz="1300" dirty="0" smtClean="0">
                <a:latin typeface="Times New Roman" pitchFamily="18" charset="0"/>
                <a:cs typeface="Times New Roman" pitchFamily="18" charset="0"/>
              </a:rPr>
              <a:t>in both </a:t>
            </a:r>
            <a:r>
              <a:rPr lang="en-IN" sz="1300" dirty="0">
                <a:latin typeface="Times New Roman" pitchFamily="18" charset="0"/>
                <a:cs typeface="Times New Roman" pitchFamily="18" charset="0"/>
              </a:rPr>
              <a:t>images and video streams with OpenCV3.</a:t>
            </a:r>
          </a:p>
        </p:txBody>
      </p:sp>
      <p:pic>
        <p:nvPicPr>
          <p:cNvPr id="92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894" y="1261168"/>
            <a:ext cx="3214746" cy="180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26139" y="3159696"/>
            <a:ext cx="2528256" cy="230832"/>
          </a:xfrm>
          <a:prstGeom prst="rect">
            <a:avLst/>
          </a:prstGeom>
        </p:spPr>
        <p:txBody>
          <a:bodyPr wrap="none">
            <a:spAutoFit/>
          </a:bodyPr>
          <a:lstStyle/>
          <a:p>
            <a:r>
              <a:rPr lang="en-IN" sz="900" dirty="0">
                <a:latin typeface="Times New Roman" pitchFamily="18" charset="0"/>
                <a:cs typeface="Times New Roman" pitchFamily="18" charset="0"/>
              </a:rPr>
              <a:t>The output for human and object detection module</a:t>
            </a:r>
          </a:p>
        </p:txBody>
      </p:sp>
      <p:sp>
        <p:nvSpPr>
          <p:cNvPr id="6" name="Rectangle 5"/>
          <p:cNvSpPr/>
          <p:nvPr/>
        </p:nvSpPr>
        <p:spPr>
          <a:xfrm>
            <a:off x="4399517" y="3409578"/>
            <a:ext cx="4572000" cy="1492716"/>
          </a:xfrm>
          <a:prstGeom prst="rect">
            <a:avLst/>
          </a:prstGeom>
        </p:spPr>
        <p:txBody>
          <a:bodyPr>
            <a:spAutoFit/>
          </a:bodyPr>
          <a:lstStyle/>
          <a:p>
            <a:pPr algn="just"/>
            <a:r>
              <a:rPr lang="en-IN" sz="1300" dirty="0">
                <a:latin typeface="Times New Roman" pitchFamily="18" charset="0"/>
                <a:cs typeface="Times New Roman" pitchFamily="18" charset="0"/>
              </a:rPr>
              <a:t>In the above </a:t>
            </a:r>
            <a:r>
              <a:rPr lang="en-IN" sz="1300" dirty="0" smtClean="0">
                <a:latin typeface="Times New Roman" pitchFamily="18" charset="0"/>
                <a:cs typeface="Times New Roman" pitchFamily="18" charset="0"/>
              </a:rPr>
              <a:t>figure, </a:t>
            </a:r>
            <a:r>
              <a:rPr lang="en-IN" sz="1300" dirty="0">
                <a:latin typeface="Times New Roman" pitchFamily="18" charset="0"/>
                <a:cs typeface="Times New Roman" pitchFamily="18" charset="0"/>
              </a:rPr>
              <a:t>we have used YOLOv3 model for object detection and human detection</a:t>
            </a:r>
            <a:r>
              <a:rPr lang="en-IN" sz="1300" dirty="0" smtClean="0">
                <a:latin typeface="Times New Roman" pitchFamily="18" charset="0"/>
                <a:cs typeface="Times New Roman" pitchFamily="18" charset="0"/>
              </a:rPr>
              <a:t>. The </a:t>
            </a:r>
            <a:r>
              <a:rPr lang="en-IN" sz="1300" dirty="0">
                <a:latin typeface="Times New Roman" pitchFamily="18" charset="0"/>
                <a:cs typeface="Times New Roman" pitchFamily="18" charset="0"/>
              </a:rPr>
              <a:t>object detection module is a part of imaginary line/virtual line module. Object detection is a computer vision task that involves both localizing one or more objects within an image and classifies each object in the image</a:t>
            </a:r>
            <a:r>
              <a:rPr lang="en-IN" sz="1300" dirty="0" smtClean="0">
                <a:latin typeface="Times New Roman" pitchFamily="18" charset="0"/>
                <a:cs typeface="Times New Roman" pitchFamily="18" charset="0"/>
              </a:rPr>
              <a:t>. Our </a:t>
            </a:r>
            <a:r>
              <a:rPr lang="en-IN" sz="1300" dirty="0">
                <a:latin typeface="Times New Roman" pitchFamily="18" charset="0"/>
                <a:cs typeface="Times New Roman" pitchFamily="18" charset="0"/>
              </a:rPr>
              <a:t>model can detects common objects like cup</a:t>
            </a:r>
            <a:r>
              <a:rPr lang="en-IN" sz="1300" dirty="0" smtClean="0">
                <a:latin typeface="Times New Roman" pitchFamily="18" charset="0"/>
                <a:cs typeface="Times New Roman" pitchFamily="18" charset="0"/>
              </a:rPr>
              <a:t>, chair, phone, etc</a:t>
            </a:r>
            <a:r>
              <a:rPr lang="en-IN" sz="1300" dirty="0">
                <a:latin typeface="Times New Roman" pitchFamily="18" charset="0"/>
                <a:cs typeface="Times New Roman" pitchFamily="18"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sp>
        <p:nvSpPr>
          <p:cNvPr id="4" name="Rectangle 3"/>
          <p:cNvSpPr/>
          <p:nvPr/>
        </p:nvSpPr>
        <p:spPr>
          <a:xfrm>
            <a:off x="139665" y="2583175"/>
            <a:ext cx="4567276" cy="307777"/>
          </a:xfrm>
          <a:prstGeom prst="rect">
            <a:avLst/>
          </a:prstGeom>
        </p:spPr>
        <p:txBody>
          <a:bodyPr wrap="none">
            <a:spAutoFit/>
          </a:bodyPr>
          <a:lstStyle/>
          <a:p>
            <a:pPr algn="ctr" eaLnBrk="1" hangingPunct="1"/>
            <a:r>
              <a:rPr lang="en-US" dirty="0">
                <a:latin typeface="Times New Roman" pitchFamily="18" charset="0"/>
                <a:cs typeface="Times New Roman" pitchFamily="18" charset="0"/>
              </a:rPr>
              <a:t>The output for the </a:t>
            </a:r>
            <a:r>
              <a:rPr lang="en-US" dirty="0" smtClean="0">
                <a:latin typeface="Times New Roman" pitchFamily="18" charset="0"/>
                <a:cs typeface="Times New Roman" pitchFamily="18" charset="0"/>
              </a:rPr>
              <a:t>Vehicle number plate recognition </a:t>
            </a:r>
            <a:r>
              <a:rPr lang="en-US" dirty="0">
                <a:latin typeface="Times New Roman" pitchFamily="18" charset="0"/>
                <a:cs typeface="Times New Roman" pitchFamily="18" charset="0"/>
              </a:rPr>
              <a:t>module </a:t>
            </a:r>
          </a:p>
        </p:txBody>
      </p:sp>
      <p:sp>
        <p:nvSpPr>
          <p:cNvPr id="5" name="Rectangle 4"/>
          <p:cNvSpPr/>
          <p:nvPr/>
        </p:nvSpPr>
        <p:spPr>
          <a:xfrm>
            <a:off x="482179" y="3013793"/>
            <a:ext cx="3882248" cy="1492716"/>
          </a:xfrm>
          <a:prstGeom prst="rect">
            <a:avLst/>
          </a:prstGeom>
        </p:spPr>
        <p:txBody>
          <a:bodyPr wrap="square">
            <a:spAutoFit/>
          </a:bodyPr>
          <a:lstStyle/>
          <a:p>
            <a:pPr algn="just"/>
            <a:r>
              <a:rPr lang="en-IN" sz="1300" dirty="0">
                <a:latin typeface="Times New Roman" pitchFamily="18" charset="0"/>
                <a:cs typeface="Times New Roman" pitchFamily="18" charset="0"/>
              </a:rPr>
              <a:t>W</a:t>
            </a:r>
            <a:r>
              <a:rPr lang="en-IN" sz="1300" dirty="0" smtClean="0">
                <a:latin typeface="Times New Roman" pitchFamily="18" charset="0"/>
                <a:cs typeface="Times New Roman" pitchFamily="18" charset="0"/>
              </a:rPr>
              <a:t>e </a:t>
            </a:r>
            <a:r>
              <a:rPr lang="en-IN" sz="1300" dirty="0">
                <a:latin typeface="Times New Roman" pitchFamily="18" charset="0"/>
                <a:cs typeface="Times New Roman" pitchFamily="18" charset="0"/>
              </a:rPr>
              <a:t>have used </a:t>
            </a:r>
            <a:r>
              <a:rPr lang="en-IN" sz="1300" dirty="0" smtClean="0">
                <a:latin typeface="Times New Roman" pitchFamily="18" charset="0"/>
                <a:cs typeface="Times New Roman" pitchFamily="18" charset="0"/>
              </a:rPr>
              <a:t>ANPR/ALPR is </a:t>
            </a:r>
            <a:r>
              <a:rPr lang="en-IN" sz="1300" dirty="0">
                <a:latin typeface="Times New Roman" pitchFamily="18" charset="0"/>
                <a:cs typeface="Times New Roman" pitchFamily="18" charset="0"/>
              </a:rPr>
              <a:t>an </a:t>
            </a:r>
            <a:r>
              <a:rPr lang="en-IN" sz="1300" dirty="0" smtClean="0">
                <a:latin typeface="Times New Roman" pitchFamily="18" charset="0"/>
                <a:cs typeface="Times New Roman" pitchFamily="18" charset="0"/>
              </a:rPr>
              <a:t>open-source Automatic </a:t>
            </a:r>
            <a:r>
              <a:rPr lang="en-IN" sz="1300" dirty="0">
                <a:latin typeface="Times New Roman" pitchFamily="18" charset="0"/>
                <a:cs typeface="Times New Roman" pitchFamily="18" charset="0"/>
              </a:rPr>
              <a:t>License Plate Recognition library to perform </a:t>
            </a:r>
            <a:r>
              <a:rPr lang="en-IN" sz="1300" dirty="0" smtClean="0">
                <a:latin typeface="Times New Roman" pitchFamily="18" charset="0"/>
                <a:cs typeface="Times New Roman" pitchFamily="18" charset="0"/>
              </a:rPr>
              <a:t>vehicle </a:t>
            </a:r>
            <a:r>
              <a:rPr lang="en-IN" sz="1300" dirty="0">
                <a:latin typeface="Times New Roman" pitchFamily="18" charset="0"/>
                <a:cs typeface="Times New Roman" pitchFamily="18" charset="0"/>
              </a:rPr>
              <a:t>number plate recognition. The library analyses images and video </a:t>
            </a:r>
            <a:r>
              <a:rPr lang="en-IN" sz="1300" dirty="0" smtClean="0">
                <a:latin typeface="Times New Roman" pitchFamily="18" charset="0"/>
                <a:cs typeface="Times New Roman" pitchFamily="18" charset="0"/>
              </a:rPr>
              <a:t>streams to </a:t>
            </a:r>
            <a:r>
              <a:rPr lang="en-IN" sz="1300" dirty="0">
                <a:latin typeface="Times New Roman" pitchFamily="18" charset="0"/>
                <a:cs typeface="Times New Roman" pitchFamily="18" charset="0"/>
              </a:rPr>
              <a:t>identify license plates. The output is the text representation of any </a:t>
            </a:r>
            <a:r>
              <a:rPr lang="en-IN" sz="1300" dirty="0" smtClean="0">
                <a:latin typeface="Times New Roman" pitchFamily="18" charset="0"/>
                <a:cs typeface="Times New Roman" pitchFamily="18" charset="0"/>
              </a:rPr>
              <a:t>license plate </a:t>
            </a:r>
            <a:r>
              <a:rPr lang="en-IN" sz="1300" dirty="0">
                <a:latin typeface="Times New Roman" pitchFamily="18" charset="0"/>
                <a:cs typeface="Times New Roman" pitchFamily="18" charset="0"/>
              </a:rPr>
              <a:t>characters recognized in the processed image which was shown in </a:t>
            </a:r>
            <a:r>
              <a:rPr lang="en-IN" sz="1300" dirty="0" smtClean="0">
                <a:latin typeface="Times New Roman" pitchFamily="18" charset="0"/>
                <a:cs typeface="Times New Roman" pitchFamily="18" charset="0"/>
              </a:rPr>
              <a:t>figure .</a:t>
            </a:r>
            <a:endParaRPr lang="en-IN" sz="1300" dirty="0">
              <a:latin typeface="Times New Roman" pitchFamily="18" charset="0"/>
              <a:cs typeface="Times New Roman" pitchFamily="18" charset="0"/>
            </a:endParaRPr>
          </a:p>
        </p:txBody>
      </p:sp>
      <p:sp>
        <p:nvSpPr>
          <p:cNvPr id="7" name="AutoShape 6" descr="https://www.overleaf.com/project/5e82db400b13f1000108eb53/file/5e8f0a15f4bb0500011252c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1" name="Picture 7" descr="F:\COVID19-Project\RESULT-VD-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61" y="453206"/>
            <a:ext cx="3226084" cy="2023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274" y="874668"/>
            <a:ext cx="2041058" cy="123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594" y="855496"/>
            <a:ext cx="2066783" cy="12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278080" y="2583175"/>
            <a:ext cx="2661306" cy="307777"/>
          </a:xfrm>
          <a:prstGeom prst="rect">
            <a:avLst/>
          </a:prstGeom>
        </p:spPr>
        <p:txBody>
          <a:bodyPr wrap="none">
            <a:spAutoFit/>
          </a:bodyPr>
          <a:lstStyle/>
          <a:p>
            <a:pPr algn="ctr" eaLnBrk="1" hangingPunct="1"/>
            <a:r>
              <a:rPr lang="en-US" dirty="0" smtClean="0">
                <a:latin typeface="Times New Roman" pitchFamily="18" charset="0"/>
                <a:cs typeface="Times New Roman" pitchFamily="18" charset="0"/>
              </a:rPr>
              <a:t>Output for Imaginary line module </a:t>
            </a:r>
            <a:endParaRPr lang="en-US" dirty="0">
              <a:latin typeface="Times New Roman" pitchFamily="18" charset="0"/>
              <a:cs typeface="Times New Roman" pitchFamily="18" charset="0"/>
            </a:endParaRPr>
          </a:p>
        </p:txBody>
      </p:sp>
      <p:sp>
        <p:nvSpPr>
          <p:cNvPr id="8" name="Rectangle 7"/>
          <p:cNvSpPr/>
          <p:nvPr/>
        </p:nvSpPr>
        <p:spPr>
          <a:xfrm>
            <a:off x="4322733" y="3013793"/>
            <a:ext cx="4572000" cy="954107"/>
          </a:xfrm>
          <a:prstGeom prst="rect">
            <a:avLst/>
          </a:prstGeom>
        </p:spPr>
        <p:txBody>
          <a:bodyPr>
            <a:spAutoFit/>
          </a:bodyPr>
          <a:lstStyle/>
          <a:p>
            <a:pPr algn="just"/>
            <a:r>
              <a:rPr lang="en-IN" dirty="0">
                <a:latin typeface="Times New Roman" pitchFamily="18" charset="0"/>
                <a:cs typeface="Times New Roman" pitchFamily="18" charset="0"/>
              </a:rPr>
              <a:t>In the above two figures, we have used opencv2 to detect the person and python math function to create the blue and red line. Figure 1 shows that the person is coming IN and figure 2 shows that the person is going out from the imaginary line.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b="1"/>
              <a:t>3. Conclusion and Future Scope</a:t>
            </a:r>
            <a:endParaRPr b="1"/>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sp>
        <p:nvSpPr>
          <p:cNvPr id="185" name="Google Shape;185;p34"/>
          <p:cNvSpPr txBox="1">
            <a:spLocks noGrp="1"/>
          </p:cNvSpPr>
          <p:nvPr>
            <p:ph type="body" idx="1"/>
          </p:nvPr>
        </p:nvSpPr>
        <p:spPr>
          <a:xfrm>
            <a:off x="274755" y="783673"/>
            <a:ext cx="8520600" cy="3397200"/>
          </a:xfrm>
          <a:prstGeom prst="rect">
            <a:avLst/>
          </a:prstGeom>
          <a:noFill/>
          <a:ln>
            <a:noFill/>
          </a:ln>
        </p:spPr>
        <p:txBody>
          <a:bodyPr spcFirstLastPara="1" wrap="square" lIns="91425" tIns="91425" rIns="91425" bIns="91425" anchor="t" anchorCtr="0">
            <a:noAutofit/>
          </a:bodyPr>
          <a:lstStyle/>
          <a:p>
            <a:pPr marL="114300" indent="0" algn="just" eaLnBrk="1" hangingPunct="1">
              <a:buNone/>
            </a:pPr>
            <a:r>
              <a:rPr lang="en-IN" dirty="0">
                <a:latin typeface="Times New Roman" pitchFamily="18" charset="0"/>
                <a:cs typeface="Times New Roman" pitchFamily="18" charset="0"/>
              </a:rPr>
              <a:t>In our work, we propose a system for vehicle detection and tracking in real-time. Our system is also used to detect the human face in real-time. This proposed system can be applied in the fields of the society security system and also in the smart vehicle parking system. However, there are limitations in our system. Our system struggles to detect human faces covered with any object such as cloth or any type of mask. Future works will contain the improvement of that.</a:t>
            </a:r>
            <a:endParaRPr lang="en-US"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72;p32"/>
          <p:cNvSpPr txBox="1">
            <a:spLocks noGrp="1"/>
          </p:cNvSpPr>
          <p:nvPr>
            <p:ph type="title"/>
          </p:nvPr>
        </p:nvSpPr>
        <p:spPr>
          <a:xfrm>
            <a:off x="527457"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smtClean="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5" name="Google Shape;173;p32"/>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algn="just"/>
            <a:r>
              <a:rPr lang="en-US" dirty="0">
                <a:latin typeface="Times New Roman" pitchFamily="18" charset="0"/>
                <a:cs typeface="Times New Roman" pitchFamily="18" charset="0"/>
              </a:rPr>
              <a:t>Wang W, Gee T, Price J, et al. Real time multi-vehicle tracking and counting at intersections from a fisheye camera[C]//2015 IEEE Winter Conference on Applications of Computer Vision. IEEE, 2015: 17-24. </a:t>
            </a:r>
          </a:p>
          <a:p>
            <a:pPr algn="just"/>
            <a:r>
              <a:rPr lang="en-US" dirty="0">
                <a:latin typeface="Times New Roman" pitchFamily="18" charset="0"/>
                <a:cs typeface="Times New Roman" pitchFamily="18" charset="0"/>
              </a:rPr>
              <a:t>H. </a:t>
            </a:r>
            <a:r>
              <a:rPr lang="en-US" dirty="0" err="1">
                <a:latin typeface="Times New Roman" pitchFamily="18" charset="0"/>
                <a:cs typeface="Times New Roman" pitchFamily="18" charset="0"/>
              </a:rPr>
              <a:t>Saghaei</a:t>
            </a:r>
            <a:r>
              <a:rPr lang="en-US" dirty="0">
                <a:latin typeface="Times New Roman" pitchFamily="18" charset="0"/>
                <a:cs typeface="Times New Roman" pitchFamily="18" charset="0"/>
              </a:rPr>
              <a:t>, “Proposal for Automatic License and Number Plate Recognition System for Vehicle Identification,” </a:t>
            </a:r>
            <a:r>
              <a:rPr lang="en-US" dirty="0" err="1">
                <a:latin typeface="Times New Roman" pitchFamily="18" charset="0"/>
                <a:cs typeface="Times New Roman" pitchFamily="18" charset="0"/>
              </a:rPr>
              <a:t>arXiv</a:t>
            </a:r>
            <a:r>
              <a:rPr lang="en-US" dirty="0">
                <a:latin typeface="Times New Roman" pitchFamily="18" charset="0"/>
                <a:cs typeface="Times New Roman" pitchFamily="18" charset="0"/>
              </a:rPr>
              <a:t> preprint arXiv:1610.03341, Oct 2016.</a:t>
            </a:r>
          </a:p>
          <a:p>
            <a:pPr algn="just"/>
            <a:r>
              <a:rPr lang="en-US" dirty="0">
                <a:latin typeface="Times New Roman" pitchFamily="18" charset="0"/>
                <a:cs typeface="Times New Roman" pitchFamily="18" charset="0"/>
              </a:rPr>
              <a:t>Zhang </a:t>
            </a:r>
            <a:r>
              <a:rPr lang="en-US" dirty="0" err="1">
                <a:latin typeface="Times New Roman" pitchFamily="18" charset="0"/>
                <a:cs typeface="Times New Roman" pitchFamily="18" charset="0"/>
              </a:rPr>
              <a:t>Quanfa,et</a:t>
            </a:r>
            <a:r>
              <a:rPr lang="en-US" dirty="0">
                <a:latin typeface="Times New Roman" pitchFamily="18" charset="0"/>
                <a:cs typeface="Times New Roman" pitchFamily="18" charset="0"/>
              </a:rPr>
              <a:t> al. "Engineering vehicle inspection based on HOG feature and machine learning." Computer system application ,2013:104-107. </a:t>
            </a:r>
          </a:p>
          <a:p>
            <a:pPr lvl="0" algn="just"/>
            <a:r>
              <a:rPr lang="en-US" dirty="0" err="1">
                <a:latin typeface="Times New Roman" pitchFamily="18" charset="0"/>
                <a:cs typeface="Times New Roman" pitchFamily="18" charset="0"/>
              </a:rPr>
              <a:t>Girshick,Ross."Fast</a:t>
            </a:r>
            <a:r>
              <a:rPr lang="en-US" dirty="0">
                <a:latin typeface="Times New Roman" pitchFamily="18" charset="0"/>
                <a:cs typeface="Times New Roman" pitchFamily="18" charset="0"/>
              </a:rPr>
              <a:t> R-CNN."IEEE International Conference on Computer </a:t>
            </a:r>
            <a:r>
              <a:rPr lang="en-US" dirty="0" err="1">
                <a:latin typeface="Times New Roman" pitchFamily="18" charset="0"/>
                <a:cs typeface="Times New Roman" pitchFamily="18" charset="0"/>
              </a:rPr>
              <a:t>VisionIEEE</a:t>
            </a:r>
            <a:r>
              <a:rPr lang="en-US" dirty="0">
                <a:latin typeface="Times New Roman" pitchFamily="18" charset="0"/>
                <a:cs typeface="Times New Roman" pitchFamily="18" charset="0"/>
              </a:rPr>
              <a:t> Computer Society, 2015:14401448</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973788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72;p32"/>
          <p:cNvSpPr txBox="1">
            <a:spLocks noGrp="1"/>
          </p:cNvSpPr>
          <p:nvPr>
            <p:ph type="title"/>
          </p:nvPr>
        </p:nvSpPr>
        <p:spPr>
          <a:xfrm>
            <a:off x="527457"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smtClean="0">
                <a:latin typeface="Times New Roman"/>
                <a:ea typeface="Times New Roman"/>
                <a:cs typeface="Times New Roman"/>
                <a:sym typeface="Times New Roman"/>
              </a:rPr>
              <a:t>Publication</a:t>
            </a:r>
            <a:endParaRPr b="1" dirty="0">
              <a:latin typeface="Times New Roman"/>
              <a:ea typeface="Times New Roman"/>
              <a:cs typeface="Times New Roman"/>
              <a:sym typeface="Times New Roman"/>
            </a:endParaRPr>
          </a:p>
        </p:txBody>
      </p:sp>
      <p:sp>
        <p:nvSpPr>
          <p:cNvPr id="5" name="Google Shape;173;p32"/>
          <p:cNvSpPr txBox="1">
            <a:spLocks noGrp="1"/>
          </p:cNvSpPr>
          <p:nvPr>
            <p:ph type="body" idx="1"/>
          </p:nvPr>
        </p:nvSpPr>
        <p:spPr>
          <a:xfrm>
            <a:off x="386345" y="1190261"/>
            <a:ext cx="8309786" cy="3397200"/>
          </a:xfrm>
          <a:prstGeom prst="rect">
            <a:avLst/>
          </a:prstGeom>
          <a:noFill/>
          <a:ln>
            <a:noFill/>
          </a:ln>
        </p:spPr>
        <p:txBody>
          <a:bodyPr spcFirstLastPara="1" wrap="square" lIns="91425" tIns="91425" rIns="91425" bIns="91425" anchor="t" anchorCtr="0">
            <a:noAutofit/>
          </a:bodyPr>
          <a:lstStyle/>
          <a:p>
            <a:pPr marL="114300" indent="0" algn="just">
              <a:buNone/>
            </a:pPr>
            <a:r>
              <a:rPr lang="en-US" dirty="0" smtClean="0">
                <a:latin typeface="Times New Roman" pitchFamily="18" charset="0"/>
                <a:cs typeface="Times New Roman" pitchFamily="18" charset="0"/>
              </a:rPr>
              <a:t>Pranav Chauhan, </a:t>
            </a:r>
            <a:r>
              <a:rPr lang="en-US" dirty="0" err="1" smtClean="0">
                <a:latin typeface="Times New Roman" pitchFamily="18" charset="0"/>
                <a:cs typeface="Times New Roman" pitchFamily="18" charset="0"/>
              </a:rPr>
              <a:t>Sachin</a:t>
            </a:r>
            <a:r>
              <a:rPr lang="en-US" dirty="0" smtClean="0">
                <a:latin typeface="Times New Roman" pitchFamily="18" charset="0"/>
                <a:cs typeface="Times New Roman" pitchFamily="18" charset="0"/>
              </a:rPr>
              <a:t> Gupta, </a:t>
            </a:r>
            <a:r>
              <a:rPr lang="en-US" dirty="0" err="1" smtClean="0">
                <a:latin typeface="Times New Roman" pitchFamily="18" charset="0"/>
                <a:cs typeface="Times New Roman" pitchFamily="18" charset="0"/>
              </a:rPr>
              <a:t>Rohit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Arava</a:t>
            </a:r>
            <a:r>
              <a:rPr lang="en-US" dirty="0" smtClean="0">
                <a:latin typeface="Times New Roman" pitchFamily="18" charset="0"/>
                <a:cs typeface="Times New Roman" pitchFamily="18" charset="0"/>
              </a:rPr>
              <a:t>, Sameer </a:t>
            </a:r>
            <a:r>
              <a:rPr lang="en-US" dirty="0" err="1" smtClean="0">
                <a:latin typeface="Times New Roman" pitchFamily="18" charset="0"/>
                <a:cs typeface="Times New Roman" pitchFamily="18" charset="0"/>
              </a:rPr>
              <a:t>Nanivadekar</a:t>
            </a:r>
            <a:r>
              <a:rPr lang="en-US" dirty="0" smtClean="0">
                <a:latin typeface="Times New Roman" pitchFamily="18" charset="0"/>
                <a:cs typeface="Times New Roman" pitchFamily="18" charset="0"/>
              </a:rPr>
              <a:t>, Vishal </a:t>
            </a:r>
            <a:r>
              <a:rPr lang="en-US" dirty="0" err="1" smtClean="0">
                <a:latin typeface="Times New Roman" pitchFamily="18" charset="0"/>
                <a:cs typeface="Times New Roman" pitchFamily="18" charset="0"/>
              </a:rPr>
              <a:t>Badgujar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“ML </a:t>
            </a:r>
            <a:r>
              <a:rPr lang="en-US" dirty="0">
                <a:latin typeface="Times New Roman" pitchFamily="18" charset="0"/>
                <a:cs typeface="Times New Roman" pitchFamily="18" charset="0"/>
              </a:rPr>
              <a:t>Enabled Surveillance System for </a:t>
            </a:r>
            <a:r>
              <a:rPr lang="en-US" dirty="0" smtClean="0">
                <a:latin typeface="Times New Roman" pitchFamily="18" charset="0"/>
                <a:cs typeface="Times New Roman" pitchFamily="18" charset="0"/>
              </a:rPr>
              <a:t>Societies.” // Feb 2020 Summer conference on </a:t>
            </a:r>
            <a:r>
              <a:rPr lang="en-US" dirty="0">
                <a:latin typeface="Times New Roman" pitchFamily="18" charset="0"/>
                <a:cs typeface="Times New Roman" pitchFamily="18" charset="0"/>
              </a:rPr>
              <a:t>Emerging Trends in Information Technology and </a:t>
            </a:r>
            <a:r>
              <a:rPr lang="en-US" dirty="0" smtClean="0">
                <a:latin typeface="Times New Roman" pitchFamily="18" charset="0"/>
                <a:cs typeface="Times New Roman" pitchFamily="18" charset="0"/>
              </a:rPr>
              <a:t>Engineering.</a:t>
            </a:r>
          </a:p>
        </p:txBody>
      </p:sp>
    </p:spTree>
    <p:extLst>
      <p:ext uri="{BB962C8B-B14F-4D97-AF65-F5344CB8AC3E}">
        <p14:creationId xmlns:p14="http://schemas.microsoft.com/office/powerpoint/2010/main" val="2309958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sz="4000" b="1" dirty="0">
                <a:latin typeface="Times New Roman"/>
                <a:ea typeface="Times New Roman"/>
                <a:cs typeface="Times New Roman"/>
                <a:sym typeface="Times New Roman"/>
              </a:rPr>
              <a:t>1.Project Conception and Initiation</a:t>
            </a:r>
            <a:endParaRPr sz="4000"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1.1 Abstract</a:t>
            </a:r>
            <a:endParaRPr b="1" dirty="0">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dirty="0"/>
          </a:p>
          <a:p>
            <a:pPr lvl="0" algn="just"/>
            <a:r>
              <a:rPr lang="en-IN" dirty="0">
                <a:latin typeface="Times New Roman" pitchFamily="18" charset="0"/>
                <a:cs typeface="Times New Roman" pitchFamily="18" charset="0"/>
              </a:rPr>
              <a:t>Today every society faces a problem of intruders and illegal vehicle parking.</a:t>
            </a:r>
            <a:r>
              <a:rPr lang="en" dirty="0" smtClean="0">
                <a:latin typeface="Times New Roman" pitchFamily="18" charset="0"/>
                <a:cs typeface="Times New Roman" pitchFamily="18" charset="0"/>
              </a:rPr>
              <a:t>                                                              </a:t>
            </a:r>
            <a:endParaRPr dirty="0" smtClean="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Many outsiders are entertained on the premises, which can make harm to the public and can damage their property</a:t>
            </a:r>
            <a:r>
              <a:rPr lang="en-IN" dirty="0" smtClean="0">
                <a:latin typeface="Times New Roman" pitchFamily="18" charset="0"/>
                <a:cs typeface="Times New Roman" pitchFamily="18" charset="0"/>
              </a:rPr>
              <a:t>.</a:t>
            </a:r>
          </a:p>
          <a:p>
            <a:pPr lvl="0" algn="just"/>
            <a:r>
              <a:rPr lang="en-IN" dirty="0">
                <a:latin typeface="Times New Roman" pitchFamily="18" charset="0"/>
                <a:cs typeface="Times New Roman" pitchFamily="18" charset="0"/>
              </a:rPr>
              <a:t>The register book can be easily manipulated by the intruders. </a:t>
            </a:r>
            <a:endParaRPr lang="en-IN" dirty="0" smtClean="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The purpose of this idea is to successfully develop a system that will detect the vehicle number plate, recognize the human faces of the residential members and as well as for the outsiders in real-time. </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Our model will detect any intruder penetrating the society walls and as detected an alarm will be raised.</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marL="457200" lvl="0" indent="-228600" algn="l" rtl="0">
              <a:lnSpc>
                <a:spcPct val="115000"/>
              </a:lnSpc>
              <a:spcBef>
                <a:spcPts val="0"/>
              </a:spcBef>
              <a:spcAft>
                <a:spcPts val="0"/>
              </a:spcAft>
              <a:buSzPts val="1800"/>
              <a:buNone/>
            </a:pPr>
            <a:endParaRPr dirty="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1.2 Objectives</a:t>
            </a:r>
            <a:endParaRPr b="1" dirty="0">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endParaRPr lang="en-IN" dirty="0"/>
          </a:p>
          <a:p>
            <a:pPr algn="just"/>
            <a:r>
              <a:rPr lang="en-IN" dirty="0" smtClean="0">
                <a:latin typeface="Times New Roman" pitchFamily="18" charset="0"/>
                <a:cs typeface="Times New Roman" pitchFamily="18" charset="0"/>
              </a:rPr>
              <a:t>The objective of this system is to develop an efficient and intelligent security system which everyone can afford and everyone can rely on it</a:t>
            </a:r>
            <a:r>
              <a:rPr lang="en-IN" dirty="0">
                <a:latin typeface="Times New Roman" pitchFamily="18" charset="0"/>
                <a:cs typeface="Times New Roman" pitchFamily="18" charset="0"/>
              </a:rPr>
              <a:t>.</a:t>
            </a:r>
          </a:p>
          <a:p>
            <a:pPr lvl="0" algn="just"/>
            <a:r>
              <a:rPr lang="en-IN" dirty="0">
                <a:latin typeface="Times New Roman" pitchFamily="18" charset="0"/>
                <a:cs typeface="Times New Roman" pitchFamily="18" charset="0"/>
              </a:rPr>
              <a:t>To track and monitor all the suspects On the premises and classify them and store it for further consequences.</a:t>
            </a:r>
            <a:r>
              <a:rPr lang="en" dirty="0" smtClean="0">
                <a:latin typeface="Times New Roman" pitchFamily="18" charset="0"/>
                <a:cs typeface="Times New Roman" pitchFamily="18" charset="0"/>
              </a:rPr>
              <a:t>                                  </a:t>
            </a:r>
            <a:endParaRPr dirty="0" smtClean="0">
              <a:latin typeface="Times New Roman" pitchFamily="18" charset="0"/>
              <a:cs typeface="Times New Roman" pitchFamily="18" charset="0"/>
            </a:endParaRPr>
          </a:p>
          <a:p>
            <a:pPr lvl="0" algn="just"/>
            <a:r>
              <a:rPr lang="en" dirty="0" smtClean="0">
                <a:latin typeface="Times New Roman" pitchFamily="18" charset="0"/>
                <a:cs typeface="Times New Roman" pitchFamily="18" charset="0"/>
              </a:rPr>
              <a:t> </a:t>
            </a:r>
            <a:r>
              <a:rPr lang="en-IN" dirty="0">
                <a:latin typeface="Times New Roman" pitchFamily="18" charset="0"/>
                <a:cs typeface="Times New Roman" pitchFamily="18" charset="0"/>
              </a:rPr>
              <a:t>After satisfying all these constraints the algorithm will generate the best possible log which can be understood at ease. And will be globally accepted as a benchmark for security.</a:t>
            </a:r>
            <a:r>
              <a:rPr lang="en" dirty="0" smtClean="0">
                <a:latin typeface="Times New Roman" pitchFamily="18" charset="0"/>
                <a:cs typeface="Times New Roman" pitchFamily="18" charset="0"/>
              </a:rPr>
              <a:t>  </a:t>
            </a:r>
            <a:r>
              <a:rPr lang="en" dirty="0" smtClean="0"/>
              <a:t>                     </a:t>
            </a:r>
            <a:endParaRPr dirty="0"/>
          </a:p>
          <a:p>
            <a:pPr marL="114300" lvl="0" indent="0" algn="l" rtl="0">
              <a:lnSpc>
                <a:spcPct val="115000"/>
              </a:lnSpc>
              <a:spcBef>
                <a:spcPts val="0"/>
              </a:spcBef>
              <a:spcAft>
                <a:spcPts val="0"/>
              </a:spcAft>
              <a:buSzPts val="1800"/>
              <a:buNone/>
            </a:pPr>
            <a:r>
              <a:rPr lang="en" dirty="0" smtClean="0"/>
              <a:t>                   </a:t>
            </a: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solidFill>
                  <a:schemeClr val="tx1"/>
                </a:solidFill>
                <a:latin typeface="Times New Roman"/>
                <a:ea typeface="Times New Roman"/>
                <a:cs typeface="Times New Roman"/>
                <a:sym typeface="Times New Roman"/>
              </a:rPr>
              <a:t>1.3 Literature Review</a:t>
            </a:r>
            <a:endParaRPr b="1" dirty="0">
              <a:solidFill>
                <a:schemeClr val="tx1"/>
              </a:solidFill>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dirty="0" smtClean="0"/>
              <a:t>                              </a:t>
            </a:r>
            <a:endParaRPr dirty="0"/>
          </a:p>
          <a:p>
            <a:pPr marL="457200" lvl="0" indent="-228600" algn="l" rtl="0">
              <a:lnSpc>
                <a:spcPct val="115000"/>
              </a:lnSpc>
              <a:spcBef>
                <a:spcPts val="0"/>
              </a:spcBef>
              <a:spcAft>
                <a:spcPts val="0"/>
              </a:spcAft>
              <a:buSzPts val="1800"/>
              <a:buNone/>
            </a:pPr>
            <a:endParaRPr dirty="0"/>
          </a:p>
        </p:txBody>
      </p:sp>
      <p:pic>
        <p:nvPicPr>
          <p:cNvPr id="3" name="Picture 2"/>
          <p:cNvPicPr>
            <a:picLocks noChangeAspect="1"/>
          </p:cNvPicPr>
          <p:nvPr/>
        </p:nvPicPr>
        <p:blipFill>
          <a:blip r:embed="rId3"/>
          <a:stretch>
            <a:fillRect/>
          </a:stretch>
        </p:blipFill>
        <p:spPr>
          <a:xfrm>
            <a:off x="360586" y="1058225"/>
            <a:ext cx="8471714" cy="3788384"/>
          </a:xfrm>
          <a:prstGeom prst="rect">
            <a:avLst/>
          </a:prstGeom>
        </p:spPr>
      </p:pic>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585" y="807567"/>
            <a:ext cx="8471715" cy="3130410"/>
          </a:xfrm>
          <a:prstGeom prst="rect">
            <a:avLst/>
          </a:prstGeom>
        </p:spPr>
      </p:pic>
    </p:spTree>
    <p:extLst>
      <p:ext uri="{BB962C8B-B14F-4D97-AF65-F5344CB8AC3E}">
        <p14:creationId xmlns:p14="http://schemas.microsoft.com/office/powerpoint/2010/main" val="395847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1.4 Problem Definition</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lvl="0"/>
            <a:r>
              <a:rPr lang="en-IN" dirty="0">
                <a:latin typeface="Times New Roman" pitchFamily="18" charset="0"/>
                <a:cs typeface="Times New Roman" pitchFamily="18" charset="0"/>
              </a:rPr>
              <a:t>Security is one off the major problem faced in societies </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lvl="0"/>
            <a:r>
              <a:rPr lang="en-IN" dirty="0">
                <a:latin typeface="Times New Roman" pitchFamily="18" charset="0"/>
                <a:cs typeface="Times New Roman" pitchFamily="18" charset="0"/>
              </a:rPr>
              <a:t>Boundaries of the society are less secure. </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lvl="0"/>
            <a:r>
              <a:rPr lang="en-IN" dirty="0">
                <a:latin typeface="Times New Roman" pitchFamily="18" charset="0"/>
                <a:cs typeface="Times New Roman" pitchFamily="18" charset="0"/>
              </a:rPr>
              <a:t>Many outsider/salesman enter without permission. </a:t>
            </a:r>
            <a:endParaRPr lang="en-IN" dirty="0" smtClean="0">
              <a:latin typeface="Times New Roman" pitchFamily="18" charset="0"/>
              <a:cs typeface="Times New Roman" pitchFamily="18" charset="0"/>
            </a:endParaRPr>
          </a:p>
          <a:p>
            <a:pPr lvl="0"/>
            <a:r>
              <a:rPr lang="en-IN" dirty="0">
                <a:latin typeface="Times New Roman" pitchFamily="18" charset="0"/>
                <a:cs typeface="Times New Roman" pitchFamily="18" charset="0"/>
              </a:rPr>
              <a:t>IN and OUT of the residential vehicle needs to be managed. </a:t>
            </a:r>
            <a:endParaRPr lang="en-IN" dirty="0" smtClean="0">
              <a:latin typeface="Times New Roman" pitchFamily="18" charset="0"/>
              <a:cs typeface="Times New Roman" pitchFamily="18" charset="0"/>
            </a:endParaRPr>
          </a:p>
          <a:p>
            <a:pPr lvl="0"/>
            <a:r>
              <a:rPr lang="en-IN" dirty="0">
                <a:latin typeface="Times New Roman" pitchFamily="18" charset="0"/>
                <a:cs typeface="Times New Roman" pitchFamily="18" charset="0"/>
              </a:rPr>
              <a:t>No more information of the outsider is available. </a:t>
            </a:r>
            <a:endParaRPr lang="en-IN" dirty="0" smtClean="0">
              <a:latin typeface="Times New Roman" pitchFamily="18" charset="0"/>
              <a:cs typeface="Times New Roman" pitchFamily="18" charset="0"/>
            </a:endParaRPr>
          </a:p>
          <a:p>
            <a:pPr lvl="0"/>
            <a:r>
              <a:rPr lang="en-IN" dirty="0">
                <a:latin typeface="Times New Roman" pitchFamily="18" charset="0"/>
                <a:cs typeface="Times New Roman" pitchFamily="18" charset="0"/>
              </a:rPr>
              <a:t>Many society face problem of illegal vehicle parking. </a:t>
            </a:r>
            <a:endParaRPr lang="en-IN" dirty="0" smtClean="0">
              <a:latin typeface="Times New Roman" pitchFamily="18" charset="0"/>
              <a:cs typeface="Times New Roman" pitchFamily="18" charset="0"/>
            </a:endParaRPr>
          </a:p>
          <a:p>
            <a:pPr lvl="0"/>
            <a:r>
              <a:rPr lang="en-IN" dirty="0">
                <a:latin typeface="Times New Roman" pitchFamily="18" charset="0"/>
                <a:cs typeface="Times New Roman" pitchFamily="18" charset="0"/>
              </a:rPr>
              <a:t>Current technologies that have the similar functionality are costlier and not that capable. </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dirty="0">
                <a:latin typeface="Times New Roman"/>
                <a:ea typeface="Times New Roman"/>
                <a:cs typeface="Times New Roman"/>
                <a:sym typeface="Times New Roman"/>
              </a:rPr>
              <a:t>1.5 </a:t>
            </a:r>
            <a:r>
              <a:rPr lang="en" b="1" dirty="0" smtClean="0">
                <a:latin typeface="Times New Roman"/>
                <a:ea typeface="Times New Roman"/>
                <a:cs typeface="Times New Roman"/>
                <a:sym typeface="Times New Roman"/>
              </a:rPr>
              <a:t>Scope of the Project</a:t>
            </a:r>
            <a:endParaRPr b="1" dirty="0">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lvl="0" algn="just"/>
            <a:r>
              <a:rPr lang="en-IN" dirty="0" smtClean="0">
                <a:latin typeface="Times New Roman" pitchFamily="18" charset="0"/>
                <a:cs typeface="Times New Roman" pitchFamily="18" charset="0"/>
              </a:rPr>
              <a:t>Detect residential and non-residential vehicle through vehicle number plate</a:t>
            </a:r>
            <a:r>
              <a:rPr lang="en-IN" dirty="0">
                <a:latin typeface="Times New Roman" pitchFamily="18" charset="0"/>
                <a:cs typeface="Times New Roman" pitchFamily="18" charset="0"/>
              </a:rPr>
              <a:t>.</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lvl="0" algn="just"/>
            <a:r>
              <a:rPr lang="en-IN" dirty="0" smtClean="0">
                <a:latin typeface="Times New Roman" pitchFamily="18" charset="0"/>
                <a:cs typeface="Times New Roman" pitchFamily="18" charset="0"/>
              </a:rPr>
              <a:t>Send a message to owner about his vehicle actions</a:t>
            </a:r>
            <a:r>
              <a:rPr lang="en-IN" dirty="0">
                <a:latin typeface="Times New Roman" pitchFamily="18" charset="0"/>
                <a:cs typeface="Times New Roman" pitchFamily="18" charset="0"/>
              </a:rPr>
              <a:t>.</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lvl="0" algn="just"/>
            <a:r>
              <a:rPr lang="en-IN" dirty="0" smtClean="0">
                <a:latin typeface="Times New Roman" pitchFamily="18" charset="0"/>
                <a:cs typeface="Times New Roman" pitchFamily="18" charset="0"/>
              </a:rPr>
              <a:t>Need of watchman will be overcome</a:t>
            </a:r>
            <a:r>
              <a:rPr lang="en-IN" dirty="0">
                <a:latin typeface="Times New Roman" pitchFamily="18" charset="0"/>
                <a:cs typeface="Times New Roman" pitchFamily="18" charset="0"/>
              </a:rPr>
              <a:t>.</a:t>
            </a:r>
            <a:r>
              <a:rPr lang="en" dirty="0" smtClean="0">
                <a:latin typeface="Times New Roman" pitchFamily="18" charset="0"/>
                <a:cs typeface="Times New Roman" pitchFamily="18" charset="0"/>
              </a:rPr>
              <a:t>  </a:t>
            </a:r>
          </a:p>
          <a:p>
            <a:pPr lvl="0" algn="just"/>
            <a:r>
              <a:rPr lang="en-IN" dirty="0" smtClean="0">
                <a:latin typeface="Times New Roman" pitchFamily="18" charset="0"/>
                <a:cs typeface="Times New Roman" pitchFamily="18" charset="0"/>
              </a:rPr>
              <a:t>Detect residential and non-residential member through face detection.</a:t>
            </a:r>
          </a:p>
          <a:p>
            <a:pPr lvl="0" algn="just"/>
            <a:r>
              <a:rPr lang="en-IN" dirty="0" smtClean="0">
                <a:latin typeface="Times New Roman" pitchFamily="18" charset="0"/>
                <a:cs typeface="Times New Roman" pitchFamily="18" charset="0"/>
              </a:rPr>
              <a:t>Any intruder penetrating wall will be captured.</a:t>
            </a:r>
            <a:r>
              <a:rPr lang="en" dirty="0" smtClean="0">
                <a:latin typeface="Times New Roman" pitchFamily="18" charset="0"/>
                <a:cs typeface="Times New Roman" pitchFamily="18" charset="0"/>
              </a:rPr>
              <a:t>                 </a:t>
            </a:r>
            <a:endParaRPr dirty="0">
              <a:latin typeface="Times New Roman" pitchFamily="18" charset="0"/>
              <a:cs typeface="Times New Roman" pitchFamily="18" charset="0"/>
            </a:endParaRPr>
          </a:p>
          <a:p>
            <a:pPr marL="457200" lvl="0" indent="-228600" algn="l" rtl="0">
              <a:lnSpc>
                <a:spcPct val="115000"/>
              </a:lnSpc>
              <a:spcBef>
                <a:spcPts val="0"/>
              </a:spcBef>
              <a:spcAft>
                <a:spcPts val="0"/>
              </a:spcAft>
              <a:buSzPts val="1800"/>
              <a:buNone/>
            </a:pPr>
            <a:endParaRPr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2055</TotalTime>
  <Words>1019</Words>
  <Application>Microsoft Office PowerPoint</Application>
  <PresentationFormat>On-screen Show (16:9)</PresentationFormat>
  <Paragraphs>107</Paragraphs>
  <Slides>26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Times New Roman</vt:lpstr>
      <vt:lpstr>Old Standard TT</vt:lpstr>
      <vt:lpstr>Arial</vt:lpstr>
      <vt:lpstr>Paperback</vt:lpstr>
      <vt:lpstr>Department of Information Technology A.P. Shah Institute of Technology G.B.Road,Kasarvadavli, Thane(W), Mumbai-400615 UNIVERSITY OF MUMBAI Academic Year 2019-2020</vt:lpstr>
      <vt:lpstr>                                                    A Project Report on ML Enabled Surveillance System for Societies Submitted in partial fulfillment of the degree of Bachelor of Engineering(Sem-VIII) in INFORMATION TECHNOLOGY By Mr. Pranav Chauhan (17204004) Mr. Sachin Gupta (17204001) Mr. Rohit Arava (17204017)  Under the Guidance of Dr. Sameer Nanivadekar &amp; Prof. Vishal Badgujar    </vt:lpstr>
      <vt:lpstr>1.Project Conception and Initiation</vt:lpstr>
      <vt:lpstr>1.1 Abstract</vt:lpstr>
      <vt:lpstr>1.2 Objectives</vt:lpstr>
      <vt:lpstr>1.3 Literature Review</vt:lpstr>
      <vt:lpstr>PowerPoint Presentation</vt:lpstr>
      <vt:lpstr>1.4 Problem Definition</vt:lpstr>
      <vt:lpstr>1.5 Scope of the Project</vt:lpstr>
      <vt:lpstr>1.6 Technology stack</vt:lpstr>
      <vt:lpstr>1.7 Benefits for environment &amp; Society</vt:lpstr>
      <vt:lpstr>1.8 Project Timeline Chart</vt:lpstr>
      <vt:lpstr>2. Project Design</vt:lpstr>
      <vt:lpstr>2.1 Proposed System Architecture</vt:lpstr>
      <vt:lpstr>PowerPoint Presentation</vt:lpstr>
      <vt:lpstr>2.2 Use Case diagram</vt:lpstr>
      <vt:lpstr>2.3 Activity diagram</vt:lpstr>
      <vt:lpstr>PowerPoint Presentation</vt:lpstr>
      <vt:lpstr>2.4 Class Diagram</vt:lpstr>
      <vt:lpstr>2.5 Results</vt:lpstr>
      <vt:lpstr>PowerPoint Presentation</vt:lpstr>
      <vt:lpstr>3. Conclusion and Future Scope</vt:lpstr>
      <vt:lpstr>PowerPoint Presentation</vt:lpstr>
      <vt:lpstr>References</vt:lpstr>
      <vt:lpstr>Publication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Technology A.P. Shah Institute of Technology G.B.Road,Kasarvadavli, Thane(W), Mumbai-400615 UNIVERSITY OF MUMBAI Academic Year 2019-2020</dc:title>
  <dc:creator>ROHIT ARAVA</dc:creator>
  <cp:lastModifiedBy>Pranav Chauhan</cp:lastModifiedBy>
  <cp:revision>44</cp:revision>
  <dcterms:modified xsi:type="dcterms:W3CDTF">2020-05-16T10:46:02Z</dcterms:modified>
</cp:coreProperties>
</file>